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9" r:id="rId1"/>
    <p:sldMasterId id="2147483755" r:id="rId2"/>
    <p:sldMasterId id="2147483747" r:id="rId3"/>
  </p:sldMasterIdLst>
  <p:notesMasterIdLst>
    <p:notesMasterId r:id="rId34"/>
  </p:notesMasterIdLst>
  <p:sldIdLst>
    <p:sldId id="278" r:id="rId4"/>
    <p:sldId id="257" r:id="rId5"/>
    <p:sldId id="307" r:id="rId6"/>
    <p:sldId id="311" r:id="rId7"/>
    <p:sldId id="265" r:id="rId8"/>
    <p:sldId id="258" r:id="rId9"/>
    <p:sldId id="272" r:id="rId10"/>
    <p:sldId id="266" r:id="rId11"/>
    <p:sldId id="310" r:id="rId12"/>
    <p:sldId id="304" r:id="rId13"/>
    <p:sldId id="267" r:id="rId14"/>
    <p:sldId id="282" r:id="rId15"/>
    <p:sldId id="288" r:id="rId16"/>
    <p:sldId id="298" r:id="rId17"/>
    <p:sldId id="309" r:id="rId18"/>
    <p:sldId id="289" r:id="rId19"/>
    <p:sldId id="306" r:id="rId20"/>
    <p:sldId id="300" r:id="rId21"/>
    <p:sldId id="301" r:id="rId22"/>
    <p:sldId id="261" r:id="rId23"/>
    <p:sldId id="308" r:id="rId24"/>
    <p:sldId id="262" r:id="rId25"/>
    <p:sldId id="302" r:id="rId26"/>
    <p:sldId id="303" r:id="rId27"/>
    <p:sldId id="294" r:id="rId28"/>
    <p:sldId id="287" r:id="rId29"/>
    <p:sldId id="297" r:id="rId30"/>
    <p:sldId id="274" r:id="rId31"/>
    <p:sldId id="305" r:id="rId32"/>
    <p:sldId id="295" r:id="rId33"/>
  </p:sldIdLst>
  <p:sldSz cx="9144000" cy="6858000" type="screen4x3"/>
  <p:notesSz cx="6794500" cy="99314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1pPr>
    <a:lvl2pPr marL="4572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2pPr>
    <a:lvl3pPr marL="9144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3pPr>
    <a:lvl4pPr marL="13716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4pPr>
    <a:lvl5pPr marL="18288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9pPr>
  </p:defaultTextStyle>
  <p:extLst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90" autoAdjust="0"/>
    <p:restoredTop sz="91032" autoAdjust="0"/>
  </p:normalViewPr>
  <p:slideViewPr>
    <p:cSldViewPr snapToObjects="1">
      <p:cViewPr varScale="1">
        <p:scale>
          <a:sx n="107" d="100"/>
          <a:sy n="107" d="100"/>
        </p:scale>
        <p:origin x="-1648" y="-96"/>
      </p:cViewPr>
      <p:guideLst>
        <p:guide orient="horz" pos="1979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9" Type="http://schemas.openxmlformats.org/officeDocument/2006/relationships/slide" Target="slides/slide6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33" Type="http://schemas.openxmlformats.org/officeDocument/2006/relationships/slide" Target="slides/slide30.xml"/><Relationship Id="rId34" Type="http://schemas.openxmlformats.org/officeDocument/2006/relationships/notesMaster" Target="notesMasters/notesMaster1.xml"/><Relationship Id="rId35" Type="http://schemas.openxmlformats.org/officeDocument/2006/relationships/printerSettings" Target="printerSettings/printerSettings1.bin"/><Relationship Id="rId36" Type="http://schemas.openxmlformats.org/officeDocument/2006/relationships/presProps" Target="presProps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media/hdphoto1.wdp>
</file>

<file path=ppt/media/image1.png>
</file>

<file path=ppt/media/image11.png>
</file>

<file path=ppt/media/image12.png>
</file>

<file path=ppt/media/image2.jpeg>
</file>

<file path=ppt/media/image24.jpeg>
</file>

<file path=ppt/media/image26.png>
</file>

<file path=ppt/media/image3.png>
</file>

<file path=ppt/media/image4.png>
</file>

<file path=ppt/media/image5.png>
</file>

<file path=ppt/media/image6.jpg>
</file>

<file path=ppt/media/image7.jpeg>
</file>

<file path=ppt/media/image72.png>
</file>

<file path=ppt/media/image73.png>
</file>

<file path=ppt/media/image74.png>
</file>

<file path=ppt/media/image75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48100" y="0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754E19-0057-704F-B56E-50869D0DC66B}" type="datetimeFigureOut">
              <a:rPr lang="nl-NL" smtClean="0"/>
              <a:t>12/09/14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914400" y="744538"/>
            <a:ext cx="4965700" cy="37242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79450" y="4718050"/>
            <a:ext cx="5435600" cy="446881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9432925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48100" y="9432925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6B3649-8EFD-714D-8C1A-CFA5C4DEFCA6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565826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Animatie</a:t>
            </a:r>
            <a:r>
              <a:rPr lang="en-US" dirty="0" smtClean="0"/>
              <a:t>: Dynamical decoupling </a:t>
            </a:r>
          </a:p>
          <a:p>
            <a:r>
              <a:rPr lang="en-US" dirty="0" smtClean="0"/>
              <a:t>1</a:t>
            </a:r>
            <a:r>
              <a:rPr lang="en-US" baseline="0" dirty="0" smtClean="0"/>
              <a:t> –pulse -&gt;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</a:p>
          <a:p>
            <a:r>
              <a:rPr lang="en-US" baseline="0" dirty="0" err="1" smtClean="0"/>
              <a:t>meerdere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keren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heen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weer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bewegen</a:t>
            </a:r>
            <a:r>
              <a:rPr lang="en-US" baseline="0" dirty="0" smtClean="0"/>
              <a:t> -&gt; </a:t>
            </a:r>
            <a:r>
              <a:rPr lang="en-US" baseline="0" dirty="0" err="1" smtClean="0"/>
              <a:t>Cirkel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11885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TDD &gt;</a:t>
            </a:r>
            <a:r>
              <a:rPr lang="en-US" baseline="0" dirty="0" smtClean="0"/>
              <a:t> </a:t>
            </a:r>
            <a:r>
              <a:rPr lang="en-US" dirty="0" smtClean="0"/>
              <a:t>40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ms</a:t>
            </a:r>
            <a:r>
              <a:rPr lang="en-US" baseline="0" dirty="0" smtClean="0"/>
              <a:t> was measured at N = 256 pulses, no end in sight yet.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28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746411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 txBox="1">
            <a:spLocks noGrp="1" noChangeArrowheads="1"/>
          </p:cNvSpPr>
          <p:nvPr/>
        </p:nvSpPr>
        <p:spPr bwMode="auto">
          <a:xfrm>
            <a:off x="3850217" y="9434831"/>
            <a:ext cx="2944283" cy="496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anchor="b"/>
          <a:lstStyle/>
          <a:p>
            <a:pPr algn="r">
              <a:defRPr/>
            </a:pPr>
            <a:fld id="{4664D76C-5C64-914D-922B-FE65D65A7A52}" type="slidenum">
              <a:rPr lang="en-US" sz="1200" b="0">
                <a:latin typeface="Times" charset="0"/>
                <a:cs typeface="+mn-cs"/>
              </a:rPr>
              <a:pPr algn="r">
                <a:defRPr/>
              </a:pPr>
              <a:t>30</a:t>
            </a:fld>
            <a:endParaRPr lang="en-US" sz="1200" b="0">
              <a:latin typeface="Times" charset="0"/>
              <a:cs typeface="+mn-cs"/>
            </a:endParaRPr>
          </a:p>
        </p:txBody>
      </p:sp>
      <p:sp>
        <p:nvSpPr>
          <p:cNvPr id="16998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81063" y="736600"/>
            <a:ext cx="5027612" cy="3771900"/>
          </a:xfrm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6998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3351" y="4754937"/>
            <a:ext cx="4996789" cy="4426019"/>
          </a:xfrm>
        </p:spPr>
        <p:txBody>
          <a:bodyPr/>
          <a:lstStyle/>
          <a:p>
            <a:pPr>
              <a:defRPr/>
            </a:pPr>
            <a:endParaRPr lang="nl-NL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1200" dirty="0" smtClean="0"/>
              <a:t>Classical -&gt; Errors Average out</a:t>
            </a:r>
          </a:p>
          <a:p>
            <a:pPr algn="l"/>
            <a:r>
              <a:rPr lang="en-US" sz="1200" dirty="0" smtClean="0"/>
              <a:t>Quantum -&gt; Errors add up  </a:t>
            </a:r>
          </a:p>
          <a:p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883976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Animatie</a:t>
            </a:r>
            <a:r>
              <a:rPr lang="en-US" dirty="0" smtClean="0"/>
              <a:t>: Dynamical decoupling </a:t>
            </a:r>
          </a:p>
          <a:p>
            <a:r>
              <a:rPr lang="en-US" dirty="0" smtClean="0"/>
              <a:t>1</a:t>
            </a:r>
            <a:r>
              <a:rPr lang="en-US" baseline="0" dirty="0" smtClean="0"/>
              <a:t> –pulse -&gt;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</a:p>
          <a:p>
            <a:r>
              <a:rPr lang="en-US" baseline="0" dirty="0" err="1" smtClean="0"/>
              <a:t>meerdere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keren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heen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weer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bewegen</a:t>
            </a:r>
            <a:r>
              <a:rPr lang="en-US" baseline="0" dirty="0" smtClean="0"/>
              <a:t> -&gt; </a:t>
            </a:r>
            <a:r>
              <a:rPr lang="en-US" baseline="0" dirty="0" err="1" smtClean="0"/>
              <a:t>Cirkel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11885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Slide </a:t>
            </a:r>
            <a:r>
              <a:rPr lang="nl-NL" dirty="0" err="1" smtClean="0"/>
              <a:t>Showing</a:t>
            </a:r>
            <a:r>
              <a:rPr lang="nl-NL" dirty="0" smtClean="0"/>
              <a:t> </a:t>
            </a:r>
            <a:r>
              <a:rPr lang="nl-NL" dirty="0" err="1" smtClean="0"/>
              <a:t>optical</a:t>
            </a:r>
            <a:r>
              <a:rPr lang="nl-NL" dirty="0" smtClean="0"/>
              <a:t> </a:t>
            </a:r>
            <a:r>
              <a:rPr lang="nl-NL" dirty="0" err="1" smtClean="0"/>
              <a:t>Readout</a:t>
            </a:r>
            <a:r>
              <a:rPr lang="nl-NL" dirty="0" smtClean="0"/>
              <a:t> </a:t>
            </a:r>
          </a:p>
          <a:p>
            <a:r>
              <a:rPr lang="nl-NL" dirty="0" smtClean="0"/>
              <a:t>Arrow up -&gt; </a:t>
            </a:r>
            <a:r>
              <a:rPr lang="nl-NL" dirty="0" err="1" smtClean="0"/>
              <a:t>photon</a:t>
            </a:r>
            <a:r>
              <a:rPr lang="nl-NL" baseline="0" dirty="0" smtClean="0"/>
              <a:t> out </a:t>
            </a:r>
          </a:p>
          <a:p>
            <a:r>
              <a:rPr lang="nl-NL" baseline="0" dirty="0" smtClean="0"/>
              <a:t>Arrow down-&gt; no response</a:t>
            </a:r>
          </a:p>
          <a:p>
            <a:endParaRPr lang="nl-NL" baseline="0" dirty="0" smtClean="0"/>
          </a:p>
          <a:p>
            <a:r>
              <a:rPr lang="nl-NL" baseline="0" dirty="0" smtClean="0"/>
              <a:t>MW control, </a:t>
            </a:r>
            <a:r>
              <a:rPr lang="nl-NL" baseline="0" dirty="0" err="1" smtClean="0"/>
              <a:t>can</a:t>
            </a:r>
            <a:r>
              <a:rPr lang="nl-NL" baseline="0" dirty="0" smtClean="0"/>
              <a:t> turn </a:t>
            </a:r>
            <a:r>
              <a:rPr lang="nl-NL" baseline="0" dirty="0" err="1" smtClean="0"/>
              <a:t>purple</a:t>
            </a:r>
            <a:r>
              <a:rPr lang="nl-NL" baseline="0" dirty="0" smtClean="0"/>
              <a:t> spin </a:t>
            </a:r>
            <a:r>
              <a:rPr lang="nl-NL" baseline="0" dirty="0" err="1" smtClean="0"/>
              <a:t>around</a:t>
            </a:r>
            <a:r>
              <a:rPr lang="nl-NL" baseline="0" dirty="0" smtClean="0"/>
              <a:t>. (</a:t>
            </a:r>
            <a:r>
              <a:rPr lang="nl-NL" baseline="0" dirty="0" err="1" smtClean="0"/>
              <a:t>rotate</a:t>
            </a:r>
            <a:r>
              <a:rPr lang="nl-NL" baseline="0" dirty="0" smtClean="0"/>
              <a:t> the spin). 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11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631020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Hyperfine interaction present for </a:t>
            </a:r>
            <a:r>
              <a:rPr lang="en-US" dirty="0" err="1" smtClean="0"/>
              <a:t>ms</a:t>
            </a:r>
            <a:r>
              <a:rPr lang="en-US" dirty="0" smtClean="0"/>
              <a:t> = +1,</a:t>
            </a:r>
            <a:r>
              <a:rPr lang="en-US" baseline="0" dirty="0" smtClean="0"/>
              <a:t> not present for </a:t>
            </a:r>
            <a:r>
              <a:rPr lang="en-US" baseline="0" dirty="0" err="1" smtClean="0"/>
              <a:t>ms</a:t>
            </a:r>
            <a:r>
              <a:rPr lang="en-US" baseline="0" dirty="0" smtClean="0"/>
              <a:t>=0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12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919250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Animatie</a:t>
            </a:r>
            <a:r>
              <a:rPr lang="en-US" dirty="0" smtClean="0"/>
              <a:t>: Dynamical decoupling </a:t>
            </a:r>
          </a:p>
          <a:p>
            <a:r>
              <a:rPr lang="en-US" dirty="0" smtClean="0"/>
              <a:t>1</a:t>
            </a:r>
            <a:r>
              <a:rPr lang="en-US" baseline="0" dirty="0" smtClean="0"/>
              <a:t> –pulse -&gt;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</a:p>
          <a:p>
            <a:r>
              <a:rPr lang="en-US" baseline="0" dirty="0" err="1" smtClean="0"/>
              <a:t>meerdere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keren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heen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weer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bewegen</a:t>
            </a:r>
            <a:r>
              <a:rPr lang="en-US" baseline="0" dirty="0" smtClean="0"/>
              <a:t> -&gt; </a:t>
            </a:r>
            <a:r>
              <a:rPr lang="en-US" baseline="0" dirty="0" err="1" smtClean="0"/>
              <a:t>Cirkel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15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11885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Go over examples, </a:t>
            </a:r>
          </a:p>
          <a:p>
            <a:r>
              <a:rPr lang="en-US" dirty="0" smtClean="0"/>
              <a:t>Let audience</a:t>
            </a:r>
            <a:r>
              <a:rPr lang="en-US" baseline="0" dirty="0" smtClean="0"/>
              <a:t> guess what the outcome will be </a:t>
            </a:r>
          </a:p>
          <a:p>
            <a:endParaRPr lang="en-US" baseline="0" dirty="0" smtClean="0"/>
          </a:p>
          <a:p>
            <a:r>
              <a:rPr lang="en-US" baseline="0" dirty="0" smtClean="0"/>
              <a:t>Explain that it also works on entangled states.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16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430084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Animatie</a:t>
            </a:r>
            <a:r>
              <a:rPr lang="en-US" dirty="0" smtClean="0"/>
              <a:t>: Dynamical decoupling </a:t>
            </a:r>
          </a:p>
          <a:p>
            <a:r>
              <a:rPr lang="en-US" dirty="0" smtClean="0"/>
              <a:t>1</a:t>
            </a:r>
            <a:r>
              <a:rPr lang="en-US" baseline="0" dirty="0" smtClean="0"/>
              <a:t> –pulse -&gt;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</a:p>
          <a:p>
            <a:r>
              <a:rPr lang="en-US" baseline="0" dirty="0" err="1" smtClean="0"/>
              <a:t>meerdere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keren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heen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weer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bewegen</a:t>
            </a:r>
            <a:r>
              <a:rPr lang="en-US" baseline="0" dirty="0" smtClean="0"/>
              <a:t> -&gt; </a:t>
            </a:r>
            <a:r>
              <a:rPr lang="en-US" baseline="0" dirty="0" err="1" smtClean="0"/>
              <a:t>Cirkel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21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11885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Animatie</a:t>
            </a:r>
            <a:r>
              <a:rPr lang="en-US" dirty="0" smtClean="0"/>
              <a:t>: Dynamical decoupling </a:t>
            </a:r>
          </a:p>
          <a:p>
            <a:r>
              <a:rPr lang="en-US" dirty="0" smtClean="0"/>
              <a:t>1</a:t>
            </a:r>
            <a:r>
              <a:rPr lang="en-US" baseline="0" dirty="0" smtClean="0"/>
              <a:t> –pulse -&gt;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</a:p>
          <a:p>
            <a:r>
              <a:rPr lang="en-US" baseline="0" dirty="0" err="1" smtClean="0"/>
              <a:t>meerdere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keren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heen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weer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bewegen</a:t>
            </a:r>
            <a:r>
              <a:rPr lang="en-US" baseline="0" dirty="0" smtClean="0"/>
              <a:t> -&gt; </a:t>
            </a:r>
            <a:r>
              <a:rPr lang="en-US" baseline="0" dirty="0" err="1" smtClean="0"/>
              <a:t>Cirkel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24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11885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2"/>
          <p:cNvSpPr/>
          <p:nvPr userDrawn="1"/>
        </p:nvSpPr>
        <p:spPr bwMode="auto">
          <a:xfrm>
            <a:off x="471488" y="2055813"/>
            <a:ext cx="7307262" cy="1897062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l" eaLnBrk="0" hangingPunct="0">
              <a:defRPr/>
            </a:pPr>
            <a:endParaRPr lang="en-US">
              <a:latin typeface="Arial" charset="0"/>
              <a:ea typeface="ＭＳ Ｐゴシック" pitchFamily="1" charset="-128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799" y="2155827"/>
            <a:ext cx="6798733" cy="64664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Titelstijl van model bewerken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694265" y="2861729"/>
            <a:ext cx="6781801" cy="1016004"/>
          </a:xfrm>
        </p:spPr>
        <p:txBody>
          <a:bodyPr/>
          <a:lstStyle>
            <a:lvl1pPr marL="0" indent="0" algn="l">
              <a:buNone/>
              <a:defRPr baseline="0">
                <a:solidFill>
                  <a:srgbClr val="00A6D6"/>
                </a:solidFill>
                <a:latin typeface="Bookman Old Style"/>
                <a:cs typeface="Bookman Old Style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Klik om de titelstijl van het model te bewerken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58512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Titelstijl van model bewerken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Klik om de titelstijl van het model te bewerken</a:t>
            </a:r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787545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917575" y="77180"/>
            <a:ext cx="7159625" cy="760040"/>
          </a:xfrm>
        </p:spPr>
        <p:txBody>
          <a:bodyPr anchor="b"/>
          <a:lstStyle>
            <a:lvl1pPr>
              <a:defRPr baseline="0"/>
            </a:lvl1pPr>
          </a:lstStyle>
          <a:p>
            <a:r>
              <a:rPr lang="en-US" dirty="0" smtClean="0"/>
              <a:t>Action Title </a:t>
            </a:r>
            <a:endParaRPr lang="nl-NL" dirty="0"/>
          </a:p>
        </p:txBody>
      </p:sp>
      <p:sp>
        <p:nvSpPr>
          <p:cNvPr id="4" name="Tijdelijke aanduiding voor verticale inhoud 3"/>
          <p:cNvSpPr>
            <a:spLocks noGrp="1"/>
          </p:cNvSpPr>
          <p:nvPr>
            <p:ph orient="vert" sz="quarter" idx="10" hasCustomPrompt="1"/>
          </p:nvPr>
        </p:nvSpPr>
        <p:spPr>
          <a:xfrm>
            <a:off x="914400" y="849920"/>
            <a:ext cx="7175500" cy="243260"/>
          </a:xfrm>
        </p:spPr>
        <p:txBody>
          <a:bodyPr vert="horz" anchor="b"/>
          <a:lstStyle>
            <a:lvl1pPr marL="0" indent="0">
              <a:buNone/>
              <a:defRPr sz="1200" i="1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Descriptive title of slide </a:t>
            </a:r>
            <a:r>
              <a:rPr lang="en-US" dirty="0" err="1" smtClean="0"/>
              <a:t>Klik</a:t>
            </a:r>
            <a:r>
              <a:rPr lang="en-US" dirty="0" smtClean="0"/>
              <a:t> </a:t>
            </a:r>
            <a:r>
              <a:rPr lang="en-US" dirty="0" err="1" smtClean="0"/>
              <a:t>om</a:t>
            </a:r>
            <a:r>
              <a:rPr lang="en-US" dirty="0" smtClean="0"/>
              <a:t> de </a:t>
            </a:r>
            <a:r>
              <a:rPr lang="en-US" dirty="0" err="1" smtClean="0"/>
              <a:t>tekststijl</a:t>
            </a:r>
            <a:r>
              <a:rPr lang="en-US" dirty="0" smtClean="0"/>
              <a:t> van het model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bewerken</a:t>
            </a:r>
            <a:endParaRPr lang="en-US" dirty="0" smtClean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11" hasCustomPrompt="1"/>
          </p:nvPr>
        </p:nvSpPr>
        <p:spPr>
          <a:xfrm>
            <a:off x="1600200" y="6210300"/>
            <a:ext cx="5118100" cy="355600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900" i="1" baseline="0"/>
            </a:lvl1pPr>
          </a:lstStyle>
          <a:p>
            <a:pPr lvl="0"/>
            <a:r>
              <a:rPr lang="en-US" dirty="0" smtClean="0"/>
              <a:t>Source: enter your sources here 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777494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42210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2"/>
          <p:cNvSpPr/>
          <p:nvPr userDrawn="1"/>
        </p:nvSpPr>
        <p:spPr bwMode="auto">
          <a:xfrm>
            <a:off x="471488" y="2055813"/>
            <a:ext cx="7307262" cy="1897062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l" eaLnBrk="0" hangingPunct="0">
              <a:defRPr/>
            </a:pPr>
            <a:endParaRPr lang="en-US">
              <a:latin typeface="Arial" charset="0"/>
              <a:ea typeface="ＭＳ Ｐゴシック" pitchFamily="1" charset="-128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799" y="2155827"/>
            <a:ext cx="6798733" cy="64664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Titelstijl van model bewerken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694265" y="2861729"/>
            <a:ext cx="6781801" cy="1016004"/>
          </a:xfrm>
        </p:spPr>
        <p:txBody>
          <a:bodyPr/>
          <a:lstStyle>
            <a:lvl1pPr marL="0" indent="0" algn="l">
              <a:buNone/>
              <a:defRPr baseline="0">
                <a:solidFill>
                  <a:srgbClr val="00A6D6"/>
                </a:solidFill>
                <a:latin typeface="Bookman Old Style"/>
                <a:cs typeface="Bookman Old Style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Klik om de titelstijl van het model te bewerken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327381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Titelstijl van model bewerken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Klik om de titelstijl van het model te bewerken</a:t>
            </a:r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049487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917575" y="77180"/>
            <a:ext cx="7159625" cy="760040"/>
          </a:xfrm>
        </p:spPr>
        <p:txBody>
          <a:bodyPr anchor="b"/>
          <a:lstStyle>
            <a:lvl1pPr>
              <a:defRPr baseline="0"/>
            </a:lvl1pPr>
          </a:lstStyle>
          <a:p>
            <a:r>
              <a:rPr lang="en-US" dirty="0" smtClean="0"/>
              <a:t>Action Title </a:t>
            </a:r>
            <a:endParaRPr lang="nl-NL" dirty="0"/>
          </a:p>
        </p:txBody>
      </p:sp>
      <p:sp>
        <p:nvSpPr>
          <p:cNvPr id="4" name="Tijdelijke aanduiding voor verticale inhoud 3"/>
          <p:cNvSpPr>
            <a:spLocks noGrp="1"/>
          </p:cNvSpPr>
          <p:nvPr>
            <p:ph orient="vert" sz="quarter" idx="10" hasCustomPrompt="1"/>
          </p:nvPr>
        </p:nvSpPr>
        <p:spPr>
          <a:xfrm>
            <a:off x="914400" y="849920"/>
            <a:ext cx="7175500" cy="243260"/>
          </a:xfrm>
        </p:spPr>
        <p:txBody>
          <a:bodyPr vert="horz" anchor="b"/>
          <a:lstStyle>
            <a:lvl1pPr marL="0" indent="0">
              <a:buNone/>
              <a:defRPr sz="1200" i="1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Descriptive title of slide </a:t>
            </a:r>
            <a:r>
              <a:rPr lang="en-US" dirty="0" err="1" smtClean="0"/>
              <a:t>Klik</a:t>
            </a:r>
            <a:r>
              <a:rPr lang="en-US" dirty="0" smtClean="0"/>
              <a:t> </a:t>
            </a:r>
            <a:r>
              <a:rPr lang="en-US" dirty="0" err="1" smtClean="0"/>
              <a:t>om</a:t>
            </a:r>
            <a:r>
              <a:rPr lang="en-US" dirty="0" smtClean="0"/>
              <a:t> de </a:t>
            </a:r>
            <a:r>
              <a:rPr lang="en-US" dirty="0" err="1" smtClean="0"/>
              <a:t>tekststijl</a:t>
            </a:r>
            <a:r>
              <a:rPr lang="en-US" dirty="0" smtClean="0"/>
              <a:t> van het model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bewerken</a:t>
            </a:r>
            <a:endParaRPr lang="en-US" dirty="0" smtClean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11" hasCustomPrompt="1"/>
          </p:nvPr>
        </p:nvSpPr>
        <p:spPr>
          <a:xfrm>
            <a:off x="1600200" y="6210300"/>
            <a:ext cx="5118100" cy="355600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900" i="1" baseline="0"/>
            </a:lvl1pPr>
          </a:lstStyle>
          <a:p>
            <a:pPr lvl="0"/>
            <a:r>
              <a:rPr lang="en-US" dirty="0" smtClean="0"/>
              <a:t>Source: enter your sources here 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29840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5579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60572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6" Type="http://schemas.openxmlformats.org/officeDocument/2006/relationships/image" Target="../media/image1.png"/><Relationship Id="rId7" Type="http://schemas.openxmlformats.org/officeDocument/2006/relationships/image" Target="../media/image2.jpeg"/><Relationship Id="rId8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slideLayout" Target="../slideLayouts/slideLayout8.xml"/><Relationship Id="rId5" Type="http://schemas.openxmlformats.org/officeDocument/2006/relationships/theme" Target="../theme/theme2.xml"/><Relationship Id="rId6" Type="http://schemas.openxmlformats.org/officeDocument/2006/relationships/image" Target="../media/image1.png"/><Relationship Id="rId7" Type="http://schemas.openxmlformats.org/officeDocument/2006/relationships/image" Target="../media/image2.jpeg"/><Relationship Id="rId8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2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6">
            <a:alphaModFix amt="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0"/>
          <p:cNvSpPr>
            <a:spLocks noGrp="1" noChangeArrowheads="1"/>
          </p:cNvSpPr>
          <p:nvPr>
            <p:ph type="title"/>
          </p:nvPr>
        </p:nvSpPr>
        <p:spPr bwMode="auto">
          <a:xfrm>
            <a:off x="917575" y="457200"/>
            <a:ext cx="7159625" cy="760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err="1" smtClean="0"/>
              <a:t>Titelstijl</a:t>
            </a:r>
            <a:r>
              <a:rPr lang="en-US" dirty="0" smtClean="0"/>
              <a:t> van model </a:t>
            </a:r>
            <a:r>
              <a:rPr lang="en-US" dirty="0" err="1" smtClean="0"/>
              <a:t>bewerken</a:t>
            </a:r>
            <a:endParaRPr lang="nl-NL" dirty="0"/>
          </a:p>
        </p:txBody>
      </p:sp>
      <p:sp>
        <p:nvSpPr>
          <p:cNvPr id="1027" name="Rectangle 11"/>
          <p:cNvSpPr>
            <a:spLocks noGrp="1" noChangeArrowheads="1"/>
          </p:cNvSpPr>
          <p:nvPr>
            <p:ph type="body" idx="1"/>
          </p:nvPr>
        </p:nvSpPr>
        <p:spPr bwMode="auto">
          <a:xfrm>
            <a:off x="925513" y="1828800"/>
            <a:ext cx="7138987" cy="3506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text</a:t>
            </a:r>
            <a:r>
              <a:rPr lang="nl-NL" dirty="0"/>
              <a:t> </a:t>
            </a:r>
            <a:r>
              <a:rPr lang="nl-NL" dirty="0" err="1"/>
              <a:t>styles</a:t>
            </a:r>
            <a:endParaRPr lang="nl-NL" dirty="0"/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</p:txBody>
      </p:sp>
      <p:sp>
        <p:nvSpPr>
          <p:cNvPr id="12" name="Rectangle 13"/>
          <p:cNvSpPr>
            <a:spLocks noChangeArrowheads="1"/>
          </p:cNvSpPr>
          <p:nvPr/>
        </p:nvSpPr>
        <p:spPr bwMode="auto">
          <a:xfrm>
            <a:off x="0" y="6132513"/>
            <a:ext cx="9144000" cy="725487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4" name="Rectangle 19"/>
          <p:cNvSpPr>
            <a:spLocks noChangeArrowheads="1"/>
          </p:cNvSpPr>
          <p:nvPr/>
        </p:nvSpPr>
        <p:spPr bwMode="auto">
          <a:xfrm>
            <a:off x="0" y="6584950"/>
            <a:ext cx="9144000" cy="273050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6" name="Line 20"/>
          <p:cNvSpPr>
            <a:spLocks noChangeShapeType="1"/>
          </p:cNvSpPr>
          <p:nvPr/>
        </p:nvSpPr>
        <p:spPr bwMode="auto">
          <a:xfrm>
            <a:off x="0" y="6781800"/>
            <a:ext cx="9144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7" name="Line 22"/>
          <p:cNvSpPr>
            <a:spLocks noChangeShapeType="1"/>
          </p:cNvSpPr>
          <p:nvPr/>
        </p:nvSpPr>
        <p:spPr bwMode="auto">
          <a:xfrm>
            <a:off x="0" y="6134100"/>
            <a:ext cx="91440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9" name="Rectangle 20"/>
          <p:cNvSpPr>
            <a:spLocks noChangeArrowheads="1"/>
          </p:cNvSpPr>
          <p:nvPr/>
        </p:nvSpPr>
        <p:spPr bwMode="auto">
          <a:xfrm>
            <a:off x="0" y="0"/>
            <a:ext cx="469900" cy="2057400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pic>
        <p:nvPicPr>
          <p:cNvPr id="1034" name="Picture 10" descr="logo_rgb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" y="6181725"/>
            <a:ext cx="881063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Rectangle 17"/>
          <p:cNvSpPr>
            <a:spLocks noChangeArrowheads="1"/>
          </p:cNvSpPr>
          <p:nvPr/>
        </p:nvSpPr>
        <p:spPr bwMode="auto">
          <a:xfrm>
            <a:off x="7735888" y="6362700"/>
            <a:ext cx="452437" cy="252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r"/>
            <a:fld id="{4468E97C-4D0B-CB45-83CA-58721D602BC0}" type="slidenum">
              <a:rPr lang="nl-NL" sz="1100">
                <a:cs typeface="ＭＳ Ｐゴシック" charset="0"/>
              </a:rPr>
              <a:pPr algn="r"/>
              <a:t>‹nr.›</a:t>
            </a:fld>
            <a:endParaRPr lang="nl-NL" sz="1100">
              <a:cs typeface="ＭＳ Ｐゴシック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656388" y="6324600"/>
            <a:ext cx="1463675" cy="2460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l">
              <a:defRPr/>
            </a:pPr>
            <a:r>
              <a:rPr lang="en-US" sz="1000" dirty="0">
                <a:solidFill>
                  <a:srgbClr val="00A6D6"/>
                </a:solidFill>
                <a:ea typeface="Arial" charset="0"/>
              </a:rPr>
              <a:t>Challenge the future</a:t>
            </a:r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3"/>
          </p:nvPr>
        </p:nvSpPr>
        <p:spPr>
          <a:xfrm>
            <a:off x="1536700" y="6191250"/>
            <a:ext cx="5168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 dirty="0"/>
          </a:p>
        </p:txBody>
      </p:sp>
      <p:pic>
        <p:nvPicPr>
          <p:cNvPr id="13" name="Afbeelding 12" descr="team_diamond_logo-color.png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00" y="6154886"/>
            <a:ext cx="415627" cy="415627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34" r:id="rId2"/>
    <p:sldLayoutId id="2147483739" r:id="rId3"/>
    <p:sldLayoutId id="2147483740" r:id="rId4"/>
  </p:sldLayoutIdLs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marL="857250" indent="-857250" algn="l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+mj-lt"/>
          <a:ea typeface="ＭＳ Ｐゴシック" charset="-128"/>
          <a:cs typeface="ＭＳ Ｐゴシック" charset="-128"/>
        </a:defRPr>
      </a:lvl1pPr>
      <a:lvl2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2pPr>
      <a:lvl3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3pPr>
      <a:lvl4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4pPr>
      <a:lvl5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5pPr>
      <a:lvl6pPr marL="13144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6pPr>
      <a:lvl7pPr marL="17716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7pPr>
      <a:lvl8pPr marL="22288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8pPr>
      <a:lvl9pPr marL="26860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9pPr>
    </p:titleStyle>
    <p:bodyStyle>
      <a:lvl1pPr marL="195263" indent="-195263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Char char="•"/>
        <a:defRPr sz="1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576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Font typeface="Times" charset="0"/>
        <a:buChar char="•"/>
        <a:defRPr sz="1200">
          <a:solidFill>
            <a:schemeClr val="tx1"/>
          </a:solidFill>
          <a:latin typeface="+mn-lt"/>
          <a:ea typeface="ＭＳ Ｐゴシック" charset="-128"/>
        </a:defRPr>
      </a:lvl2pPr>
      <a:lvl3pPr marL="957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Font typeface="Times" charset="0"/>
        <a:buChar char="•"/>
        <a:defRPr sz="1100">
          <a:solidFill>
            <a:schemeClr val="tx1"/>
          </a:solidFill>
          <a:latin typeface="+mn-lt"/>
          <a:ea typeface="ＭＳ Ｐゴシック" charset="-128"/>
        </a:defRPr>
      </a:lvl3pPr>
      <a:lvl4pPr marL="1338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charset="0"/>
        <a:buChar char="•"/>
        <a:defRPr sz="1400">
          <a:solidFill>
            <a:schemeClr val="tx1"/>
          </a:solidFill>
          <a:latin typeface="+mn-lt"/>
          <a:ea typeface="ＭＳ Ｐゴシック" charset="-128"/>
        </a:defRPr>
      </a:lvl4pPr>
      <a:lvl5pPr marL="1719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charset="0"/>
        <a:buChar char="•"/>
        <a:defRPr sz="1200">
          <a:solidFill>
            <a:schemeClr val="tx1"/>
          </a:solidFill>
          <a:latin typeface="+mn-lt"/>
          <a:ea typeface="ＭＳ Ｐゴシック" charset="-128"/>
        </a:defRPr>
      </a:lvl5pPr>
      <a:lvl6pPr marL="21764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6pPr>
      <a:lvl7pPr marL="26336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7pPr>
      <a:lvl8pPr marL="30908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8pPr>
      <a:lvl9pPr marL="35480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6">
            <a:alphaModFix amt="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Afbeelding 17" descr="CodeBackground.png"/>
          <p:cNvPicPr>
            <a:picLocks noChangeAspect="1"/>
          </p:cNvPicPr>
          <p:nvPr userDrawn="1"/>
        </p:nvPicPr>
        <p:blipFill>
          <a:blip r:embed="rId6">
            <a:alphaModFix amt="5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026" name="Rectangle 10"/>
          <p:cNvSpPr>
            <a:spLocks noGrp="1" noChangeArrowheads="1"/>
          </p:cNvSpPr>
          <p:nvPr>
            <p:ph type="title"/>
          </p:nvPr>
        </p:nvSpPr>
        <p:spPr bwMode="auto">
          <a:xfrm>
            <a:off x="917575" y="457200"/>
            <a:ext cx="7159625" cy="760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err="1" smtClean="0"/>
              <a:t>Titelstijl</a:t>
            </a:r>
            <a:r>
              <a:rPr lang="en-US" dirty="0" smtClean="0"/>
              <a:t> van model </a:t>
            </a:r>
            <a:r>
              <a:rPr lang="en-US" dirty="0" err="1" smtClean="0"/>
              <a:t>bewerken</a:t>
            </a:r>
            <a:endParaRPr lang="nl-NL" dirty="0"/>
          </a:p>
        </p:txBody>
      </p:sp>
      <p:sp>
        <p:nvSpPr>
          <p:cNvPr id="1027" name="Rectangle 11"/>
          <p:cNvSpPr>
            <a:spLocks noGrp="1" noChangeArrowheads="1"/>
          </p:cNvSpPr>
          <p:nvPr>
            <p:ph type="body" idx="1"/>
          </p:nvPr>
        </p:nvSpPr>
        <p:spPr bwMode="auto">
          <a:xfrm>
            <a:off x="925513" y="1828800"/>
            <a:ext cx="7138987" cy="3506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text</a:t>
            </a:r>
            <a:r>
              <a:rPr lang="nl-NL" dirty="0"/>
              <a:t> </a:t>
            </a:r>
            <a:r>
              <a:rPr lang="nl-NL" dirty="0" err="1"/>
              <a:t>styles</a:t>
            </a:r>
            <a:endParaRPr lang="nl-NL" dirty="0"/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</p:txBody>
      </p:sp>
      <p:sp>
        <p:nvSpPr>
          <p:cNvPr id="12" name="Rectangle 13"/>
          <p:cNvSpPr>
            <a:spLocks noChangeArrowheads="1"/>
          </p:cNvSpPr>
          <p:nvPr/>
        </p:nvSpPr>
        <p:spPr bwMode="auto">
          <a:xfrm>
            <a:off x="0" y="6132513"/>
            <a:ext cx="9144000" cy="725487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4" name="Rectangle 19"/>
          <p:cNvSpPr>
            <a:spLocks noChangeArrowheads="1"/>
          </p:cNvSpPr>
          <p:nvPr/>
        </p:nvSpPr>
        <p:spPr bwMode="auto">
          <a:xfrm>
            <a:off x="0" y="6584950"/>
            <a:ext cx="9144000" cy="273050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6" name="Line 20"/>
          <p:cNvSpPr>
            <a:spLocks noChangeShapeType="1"/>
          </p:cNvSpPr>
          <p:nvPr/>
        </p:nvSpPr>
        <p:spPr bwMode="auto">
          <a:xfrm>
            <a:off x="0" y="6781800"/>
            <a:ext cx="9144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7" name="Line 22"/>
          <p:cNvSpPr>
            <a:spLocks noChangeShapeType="1"/>
          </p:cNvSpPr>
          <p:nvPr/>
        </p:nvSpPr>
        <p:spPr bwMode="auto">
          <a:xfrm>
            <a:off x="0" y="6134100"/>
            <a:ext cx="91440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9" name="Rectangle 20"/>
          <p:cNvSpPr>
            <a:spLocks noChangeArrowheads="1"/>
          </p:cNvSpPr>
          <p:nvPr/>
        </p:nvSpPr>
        <p:spPr bwMode="auto">
          <a:xfrm>
            <a:off x="0" y="0"/>
            <a:ext cx="469900" cy="2057400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pic>
        <p:nvPicPr>
          <p:cNvPr id="1034" name="Picture 10" descr="logo_rgb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" y="6181725"/>
            <a:ext cx="881063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Rectangle 17"/>
          <p:cNvSpPr>
            <a:spLocks noChangeArrowheads="1"/>
          </p:cNvSpPr>
          <p:nvPr/>
        </p:nvSpPr>
        <p:spPr bwMode="auto">
          <a:xfrm>
            <a:off x="7735888" y="6362700"/>
            <a:ext cx="452437" cy="252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r"/>
            <a:fld id="{4468E97C-4D0B-CB45-83CA-58721D602BC0}" type="slidenum">
              <a:rPr lang="nl-NL" sz="1100">
                <a:cs typeface="ＭＳ Ｐゴシック" charset="0"/>
              </a:rPr>
              <a:pPr algn="r"/>
              <a:t>‹nr.›</a:t>
            </a:fld>
            <a:endParaRPr lang="nl-NL" sz="1100">
              <a:cs typeface="ＭＳ Ｐゴシック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656388" y="6324600"/>
            <a:ext cx="1463675" cy="2460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l">
              <a:defRPr/>
            </a:pPr>
            <a:r>
              <a:rPr lang="en-US" sz="1000" dirty="0">
                <a:solidFill>
                  <a:srgbClr val="00A6D6"/>
                </a:solidFill>
                <a:ea typeface="Arial" charset="0"/>
              </a:rPr>
              <a:t>Challenge the future</a:t>
            </a:r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3"/>
          </p:nvPr>
        </p:nvSpPr>
        <p:spPr>
          <a:xfrm>
            <a:off x="1536700" y="6191250"/>
            <a:ext cx="5168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 dirty="0"/>
          </a:p>
        </p:txBody>
      </p:sp>
      <p:pic>
        <p:nvPicPr>
          <p:cNvPr id="13" name="Afbeelding 12" descr="team_diamond_logo-color.png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00" y="6154886"/>
            <a:ext cx="415627" cy="415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819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</p:sldLayoutIdLs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marL="857250" indent="-857250" algn="l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+mj-lt"/>
          <a:ea typeface="ＭＳ Ｐゴシック" charset="-128"/>
          <a:cs typeface="ＭＳ Ｐゴシック" charset="-128"/>
        </a:defRPr>
      </a:lvl1pPr>
      <a:lvl2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2pPr>
      <a:lvl3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3pPr>
      <a:lvl4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4pPr>
      <a:lvl5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5pPr>
      <a:lvl6pPr marL="13144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6pPr>
      <a:lvl7pPr marL="17716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7pPr>
      <a:lvl8pPr marL="22288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8pPr>
      <a:lvl9pPr marL="26860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9pPr>
    </p:titleStyle>
    <p:bodyStyle>
      <a:lvl1pPr marL="195263" indent="-195263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Char char="•"/>
        <a:defRPr sz="1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576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Font typeface="Times" charset="0"/>
        <a:buChar char="•"/>
        <a:defRPr sz="1200">
          <a:solidFill>
            <a:schemeClr val="tx1"/>
          </a:solidFill>
          <a:latin typeface="+mn-lt"/>
          <a:ea typeface="ＭＳ Ｐゴシック" charset="-128"/>
        </a:defRPr>
      </a:lvl2pPr>
      <a:lvl3pPr marL="957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Font typeface="Times" charset="0"/>
        <a:buChar char="•"/>
        <a:defRPr sz="1100">
          <a:solidFill>
            <a:schemeClr val="tx1"/>
          </a:solidFill>
          <a:latin typeface="+mn-lt"/>
          <a:ea typeface="ＭＳ Ｐゴシック" charset="-128"/>
        </a:defRPr>
      </a:lvl3pPr>
      <a:lvl4pPr marL="1338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charset="0"/>
        <a:buChar char="•"/>
        <a:defRPr sz="1400">
          <a:solidFill>
            <a:schemeClr val="tx1"/>
          </a:solidFill>
          <a:latin typeface="+mn-lt"/>
          <a:ea typeface="ＭＳ Ｐゴシック" charset="-128"/>
        </a:defRPr>
      </a:lvl4pPr>
      <a:lvl5pPr marL="1719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charset="0"/>
        <a:buChar char="•"/>
        <a:defRPr sz="1200">
          <a:solidFill>
            <a:schemeClr val="tx1"/>
          </a:solidFill>
          <a:latin typeface="+mn-lt"/>
          <a:ea typeface="ＭＳ Ｐゴシック" charset="-128"/>
        </a:defRPr>
      </a:lvl5pPr>
      <a:lvl6pPr marL="21764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6pPr>
      <a:lvl7pPr marL="26336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7pPr>
      <a:lvl8pPr marL="30908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8pPr>
      <a:lvl9pPr marL="35480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err="1" smtClean="0"/>
              <a:t>Titelstijl</a:t>
            </a:r>
            <a:r>
              <a:rPr lang="en-US" dirty="0" smtClean="0"/>
              <a:t> van model </a:t>
            </a:r>
            <a:r>
              <a:rPr lang="en-US" dirty="0" err="1" smtClean="0"/>
              <a:t>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02E020-A941-934E-9331-12F26085B637}" type="datetimeFigureOut">
              <a:rPr lang="nl-NL" smtClean="0"/>
              <a:t>12/09/14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E20CB5-6D02-2E48-8FF5-C0A16A43180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1746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</p:sldLayoutIdLst>
  <p:txStyles>
    <p:titleStyle>
      <a:lvl1pPr algn="l" defTabSz="457200" rtl="0" eaLnBrk="1" latinLnBrk="0" hangingPunct="1">
        <a:spcBef>
          <a:spcPct val="0"/>
        </a:spcBef>
        <a:buNone/>
        <a:defRPr sz="2400" b="0" i="0" kern="1200">
          <a:solidFill>
            <a:schemeClr val="tx1"/>
          </a:solidFill>
          <a:latin typeface="Bookman Old Style"/>
          <a:ea typeface="+mj-ea"/>
          <a:cs typeface="Bookman Old Style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4" Type="http://schemas.openxmlformats.org/officeDocument/2006/relationships/image" Target="../media/image8.jpeg"/><Relationship Id="rId5" Type="http://schemas.openxmlformats.org/officeDocument/2006/relationships/image" Target="../media/image9.png"/><Relationship Id="rId6" Type="http://schemas.openxmlformats.org/officeDocument/2006/relationships/image" Target="../media/image10.emf"/><Relationship Id="rId7" Type="http://schemas.openxmlformats.org/officeDocument/2006/relationships/image" Target="../media/image4.png"/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3.emf"/><Relationship Id="rId5" Type="http://schemas.openxmlformats.org/officeDocument/2006/relationships/image" Target="../media/image25.emf"/><Relationship Id="rId6" Type="http://schemas.openxmlformats.org/officeDocument/2006/relationships/image" Target="../media/image11.png"/><Relationship Id="rId7" Type="http://schemas.openxmlformats.org/officeDocument/2006/relationships/image" Target="../media/image26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emf"/><Relationship Id="rId6" Type="http://schemas.openxmlformats.org/officeDocument/2006/relationships/image" Target="../media/image4.png"/><Relationship Id="rId7" Type="http://schemas.openxmlformats.org/officeDocument/2006/relationships/image" Target="../media/image27.emf"/><Relationship Id="rId8" Type="http://schemas.openxmlformats.org/officeDocument/2006/relationships/image" Target="../media/image28.emf"/><Relationship Id="rId9" Type="http://schemas.openxmlformats.org/officeDocument/2006/relationships/image" Target="../media/image29.em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13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1.png"/><Relationship Id="rId1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0.emf"/><Relationship Id="rId3" Type="http://schemas.openxmlformats.org/officeDocument/2006/relationships/image" Target="../media/image31.emf"/><Relationship Id="rId4" Type="http://schemas.openxmlformats.org/officeDocument/2006/relationships/image" Target="../media/image32.emf"/><Relationship Id="rId5" Type="http://schemas.openxmlformats.org/officeDocument/2006/relationships/image" Target="../media/image33.emf"/><Relationship Id="rId6" Type="http://schemas.openxmlformats.org/officeDocument/2006/relationships/image" Target="../media/image4.png"/><Relationship Id="rId7" Type="http://schemas.openxmlformats.org/officeDocument/2006/relationships/image" Target="../media/image13.emf"/><Relationship Id="rId8" Type="http://schemas.openxmlformats.org/officeDocument/2006/relationships/image" Target="../media/image27.emf"/><Relationship Id="rId9" Type="http://schemas.openxmlformats.org/officeDocument/2006/relationships/image" Target="../media/image28.emf"/><Relationship Id="rId10" Type="http://schemas.openxmlformats.org/officeDocument/2006/relationships/image" Target="../media/image29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4" Type="http://schemas.openxmlformats.org/officeDocument/2006/relationships/image" Target="../media/image4.png"/><Relationship Id="rId5" Type="http://schemas.openxmlformats.org/officeDocument/2006/relationships/image" Target="../media/image36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4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4.png"/><Relationship Id="rId5" Type="http://schemas.openxmlformats.org/officeDocument/2006/relationships/image" Target="../media/image12.png"/><Relationship Id="rId6" Type="http://schemas.openxmlformats.org/officeDocument/2006/relationships/image" Target="../media/image13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38.emf"/><Relationship Id="rId5" Type="http://schemas.openxmlformats.org/officeDocument/2006/relationships/image" Target="../media/image39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7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40.emf"/><Relationship Id="rId5" Type="http://schemas.openxmlformats.org/officeDocument/2006/relationships/image" Target="../media/image41.emf"/><Relationship Id="rId6" Type="http://schemas.openxmlformats.org/officeDocument/2006/relationships/image" Target="../media/image42.emf"/><Relationship Id="rId7" Type="http://schemas.openxmlformats.org/officeDocument/2006/relationships/image" Target="../media/image43.emf"/><Relationship Id="rId8" Type="http://schemas.openxmlformats.org/officeDocument/2006/relationships/image" Target="../media/image44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emf"/></Relationships>
</file>

<file path=ppt/slides/_rels/slide19.xml.rels><?xml version="1.0" encoding="UTF-8" standalone="yes"?>
<Relationships xmlns="http://schemas.openxmlformats.org/package/2006/relationships"><Relationship Id="rId11" Type="http://schemas.openxmlformats.org/officeDocument/2006/relationships/image" Target="../media/image52.emf"/><Relationship Id="rId12" Type="http://schemas.openxmlformats.org/officeDocument/2006/relationships/image" Target="../media/image53.emf"/><Relationship Id="rId13" Type="http://schemas.openxmlformats.org/officeDocument/2006/relationships/image" Target="../media/image54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Relationship Id="rId3" Type="http://schemas.openxmlformats.org/officeDocument/2006/relationships/image" Target="../media/image13.emf"/><Relationship Id="rId4" Type="http://schemas.openxmlformats.org/officeDocument/2006/relationships/image" Target="../media/image45.emf"/><Relationship Id="rId5" Type="http://schemas.openxmlformats.org/officeDocument/2006/relationships/image" Target="../media/image46.emf"/><Relationship Id="rId6" Type="http://schemas.openxmlformats.org/officeDocument/2006/relationships/image" Target="../media/image47.emf"/><Relationship Id="rId7" Type="http://schemas.openxmlformats.org/officeDocument/2006/relationships/image" Target="../media/image48.emf"/><Relationship Id="rId8" Type="http://schemas.openxmlformats.org/officeDocument/2006/relationships/image" Target="../media/image49.emf"/><Relationship Id="rId9" Type="http://schemas.openxmlformats.org/officeDocument/2006/relationships/image" Target="../media/image50.emf"/><Relationship Id="rId10" Type="http://schemas.openxmlformats.org/officeDocument/2006/relationships/image" Target="../media/image51.emf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6.jp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4" Type="http://schemas.openxmlformats.org/officeDocument/2006/relationships/image" Target="../media/image53.emf"/><Relationship Id="rId5" Type="http://schemas.openxmlformats.org/officeDocument/2006/relationships/image" Target="../media/image4.png"/><Relationship Id="rId6" Type="http://schemas.openxmlformats.org/officeDocument/2006/relationships/image" Target="../media/image37.emf"/><Relationship Id="rId7" Type="http://schemas.openxmlformats.org/officeDocument/2006/relationships/image" Target="../media/image38.emf"/><Relationship Id="rId8" Type="http://schemas.openxmlformats.org/officeDocument/2006/relationships/image" Target="../media/image39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5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4.png"/><Relationship Id="rId5" Type="http://schemas.openxmlformats.org/officeDocument/2006/relationships/image" Target="../media/image12.png"/><Relationship Id="rId6" Type="http://schemas.openxmlformats.org/officeDocument/2006/relationships/image" Target="../media/image13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57.emf"/><Relationship Id="rId5" Type="http://schemas.openxmlformats.org/officeDocument/2006/relationships/image" Target="../media/image58.emf"/><Relationship Id="rId6" Type="http://schemas.openxmlformats.org/officeDocument/2006/relationships/image" Target="../media/image59.emf"/><Relationship Id="rId7" Type="http://schemas.openxmlformats.org/officeDocument/2006/relationships/image" Target="../media/image60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1.emf"/><Relationship Id="rId3" Type="http://schemas.openxmlformats.org/officeDocument/2006/relationships/image" Target="../media/image62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4.png"/><Relationship Id="rId5" Type="http://schemas.openxmlformats.org/officeDocument/2006/relationships/image" Target="../media/image12.png"/><Relationship Id="rId6" Type="http://schemas.openxmlformats.org/officeDocument/2006/relationships/image" Target="../media/image13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4" Type="http://schemas.openxmlformats.org/officeDocument/2006/relationships/image" Target="../media/image30.emf"/><Relationship Id="rId5" Type="http://schemas.openxmlformats.org/officeDocument/2006/relationships/image" Target="../media/image31.emf"/><Relationship Id="rId6" Type="http://schemas.openxmlformats.org/officeDocument/2006/relationships/image" Target="../media/image32.emf"/><Relationship Id="rId7" Type="http://schemas.openxmlformats.org/officeDocument/2006/relationships/image" Target="../media/image33.emf"/><Relationship Id="rId8" Type="http://schemas.openxmlformats.org/officeDocument/2006/relationships/image" Target="../media/image65.emf"/><Relationship Id="rId9" Type="http://schemas.openxmlformats.org/officeDocument/2006/relationships/image" Target="../media/image66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3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7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4" Type="http://schemas.openxmlformats.org/officeDocument/2006/relationships/image" Target="../media/image69.emf"/><Relationship Id="rId5" Type="http://schemas.openxmlformats.org/officeDocument/2006/relationships/image" Target="../media/image70.emf"/><Relationship Id="rId6" Type="http://schemas.openxmlformats.org/officeDocument/2006/relationships/image" Target="../media/image71.em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9.xml.rels><?xml version="1.0" encoding="UTF-8" standalone="yes"?>
<Relationships xmlns="http://schemas.openxmlformats.org/package/2006/relationships"><Relationship Id="rId11" Type="http://schemas.openxmlformats.org/officeDocument/2006/relationships/image" Target="../media/image72.png"/><Relationship Id="rId12" Type="http://schemas.openxmlformats.org/officeDocument/2006/relationships/image" Target="../media/image73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0.emf"/><Relationship Id="rId3" Type="http://schemas.openxmlformats.org/officeDocument/2006/relationships/image" Target="../media/image31.emf"/><Relationship Id="rId4" Type="http://schemas.openxmlformats.org/officeDocument/2006/relationships/image" Target="../media/image32.emf"/><Relationship Id="rId5" Type="http://schemas.openxmlformats.org/officeDocument/2006/relationships/image" Target="../media/image33.emf"/><Relationship Id="rId6" Type="http://schemas.openxmlformats.org/officeDocument/2006/relationships/image" Target="../media/image4.png"/><Relationship Id="rId7" Type="http://schemas.openxmlformats.org/officeDocument/2006/relationships/image" Target="../media/image13.emf"/><Relationship Id="rId8" Type="http://schemas.openxmlformats.org/officeDocument/2006/relationships/image" Target="../media/image27.emf"/><Relationship Id="rId9" Type="http://schemas.openxmlformats.org/officeDocument/2006/relationships/image" Target="../media/image28.emf"/><Relationship Id="rId10" Type="http://schemas.openxmlformats.org/officeDocument/2006/relationships/image" Target="../media/image29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4" Type="http://schemas.openxmlformats.org/officeDocument/2006/relationships/image" Target="../media/image9.png"/><Relationship Id="rId5" Type="http://schemas.openxmlformats.org/officeDocument/2006/relationships/image" Target="../media/image10.emf"/><Relationship Id="rId6" Type="http://schemas.openxmlformats.org/officeDocument/2006/relationships/image" Target="../media/image4.png"/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4" Type="http://schemas.openxmlformats.org/officeDocument/2006/relationships/image" Target="../media/image75.jpe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4.png"/><Relationship Id="rId5" Type="http://schemas.openxmlformats.org/officeDocument/2006/relationships/image" Target="../media/image12.png"/><Relationship Id="rId6" Type="http://schemas.openxmlformats.org/officeDocument/2006/relationships/image" Target="../media/image13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15.emf"/><Relationship Id="rId5" Type="http://schemas.openxmlformats.org/officeDocument/2006/relationships/image" Target="../media/image16.emf"/><Relationship Id="rId6" Type="http://schemas.openxmlformats.org/officeDocument/2006/relationships/image" Target="../media/image17.emf"/><Relationship Id="rId7" Type="http://schemas.openxmlformats.org/officeDocument/2006/relationships/image" Target="../media/image18.emf"/><Relationship Id="rId8" Type="http://schemas.openxmlformats.org/officeDocument/2006/relationships/image" Target="../media/image19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0.emf"/><Relationship Id="rId3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4" Type="http://schemas.openxmlformats.org/officeDocument/2006/relationships/image" Target="../media/image22.emf"/><Relationship Id="rId5" Type="http://schemas.openxmlformats.org/officeDocument/2006/relationships/image" Target="../media/image23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4.png"/><Relationship Id="rId5" Type="http://schemas.openxmlformats.org/officeDocument/2006/relationships/image" Target="../media/image12.png"/><Relationship Id="rId6" Type="http://schemas.openxmlformats.org/officeDocument/2006/relationships/image" Target="../media/image13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type="subTitle" idx="1"/>
          </p:nvPr>
        </p:nvSpPr>
        <p:spPr>
          <a:xfrm>
            <a:off x="694265" y="2861729"/>
            <a:ext cx="6781801" cy="1016004"/>
          </a:xfrm>
        </p:spPr>
        <p:txBody>
          <a:bodyPr/>
          <a:lstStyle/>
          <a:p>
            <a:pPr algn="ctr"/>
            <a:r>
              <a:rPr lang="en-US" dirty="0" err="1" smtClean="0"/>
              <a:t>Michiel</a:t>
            </a:r>
            <a:r>
              <a:rPr lang="en-US" dirty="0" smtClean="0"/>
              <a:t> Adriaan Rol </a:t>
            </a:r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2270349" y="331305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4235100" y="36584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sp>
        <p:nvSpPr>
          <p:cNvPr id="31" name="Tijdelijke aanduiding voor verticale inhoud 5"/>
          <p:cNvSpPr txBox="1">
            <a:spLocks/>
          </p:cNvSpPr>
          <p:nvPr/>
        </p:nvSpPr>
        <p:spPr bwMode="auto">
          <a:xfrm>
            <a:off x="5063992" y="3187344"/>
            <a:ext cx="2624418" cy="664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None/>
              <a:defRPr sz="1400" baseline="0">
                <a:solidFill>
                  <a:srgbClr val="00A6D6"/>
                </a:solidFill>
                <a:latin typeface="Bookman Old Style"/>
                <a:ea typeface="ＭＳ Ｐゴシック" charset="-128"/>
                <a:cs typeface="Bookman Old Style"/>
              </a:defRPr>
            </a:lvl1pPr>
            <a:lvl2pPr marL="457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914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100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371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400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18288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22860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6pPr>
            <a:lvl7pPr marL="2743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7pPr>
            <a:lvl8pPr marL="3200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8pPr>
            <a:lvl9pPr marL="3657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pPr algn="r">
              <a:lnSpc>
                <a:spcPct val="100000"/>
              </a:lnSpc>
            </a:pPr>
            <a:r>
              <a:rPr lang="en-US" sz="1200" i="1" dirty="0" smtClean="0"/>
              <a:t>Performed at: </a:t>
            </a:r>
          </a:p>
          <a:p>
            <a:pPr algn="r">
              <a:lnSpc>
                <a:spcPct val="100000"/>
              </a:lnSpc>
            </a:pPr>
            <a:r>
              <a:rPr lang="en-US" sz="1200" dirty="0" smtClean="0"/>
              <a:t>Quantum Transport group </a:t>
            </a:r>
          </a:p>
          <a:p>
            <a:pPr algn="r">
              <a:lnSpc>
                <a:spcPct val="100000"/>
              </a:lnSpc>
            </a:pPr>
            <a:r>
              <a:rPr lang="en-US" sz="1200" dirty="0" err="1" smtClean="0"/>
              <a:t>Kavli</a:t>
            </a:r>
            <a:r>
              <a:rPr lang="en-US" sz="1200" dirty="0" smtClean="0"/>
              <a:t> Institute of </a:t>
            </a:r>
            <a:r>
              <a:rPr lang="en-US" sz="1200" dirty="0" err="1" smtClean="0"/>
              <a:t>Nanoscience</a:t>
            </a:r>
            <a:r>
              <a:rPr lang="en-US" sz="1200" dirty="0" smtClean="0"/>
              <a:t> </a:t>
            </a:r>
          </a:p>
          <a:p>
            <a:pPr algn="r">
              <a:lnSpc>
                <a:spcPct val="100000"/>
              </a:lnSpc>
            </a:pPr>
            <a:r>
              <a:rPr lang="en-US" sz="1200" dirty="0" smtClean="0"/>
              <a:t>Delft University of Technology</a:t>
            </a:r>
            <a:endParaRPr lang="en-US" sz="1200" dirty="0"/>
          </a:p>
        </p:txBody>
      </p:sp>
      <p:sp>
        <p:nvSpPr>
          <p:cNvPr id="32" name="Tijdelijke aanduiding voor verticale inhoud 5"/>
          <p:cNvSpPr txBox="1">
            <a:spLocks/>
          </p:cNvSpPr>
          <p:nvPr/>
        </p:nvSpPr>
        <p:spPr bwMode="auto">
          <a:xfrm>
            <a:off x="606044" y="3187344"/>
            <a:ext cx="2624418" cy="664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None/>
              <a:defRPr sz="1400" baseline="0">
                <a:solidFill>
                  <a:srgbClr val="00A6D6"/>
                </a:solidFill>
                <a:latin typeface="Bookman Old Style"/>
                <a:ea typeface="ＭＳ Ｐゴシック" charset="-128"/>
                <a:cs typeface="Bookman Old Style"/>
              </a:defRPr>
            </a:lvl1pPr>
            <a:lvl2pPr marL="457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914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100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371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400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18288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22860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6pPr>
            <a:lvl7pPr marL="2743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7pPr>
            <a:lvl8pPr marL="3200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8pPr>
            <a:lvl9pPr marL="3657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200" i="1" dirty="0"/>
              <a:t>Supervisors :</a:t>
            </a:r>
          </a:p>
          <a:p>
            <a:pPr>
              <a:lnSpc>
                <a:spcPct val="100000"/>
              </a:lnSpc>
            </a:pPr>
            <a:r>
              <a:rPr lang="en-US" sz="1200" dirty="0"/>
              <a:t>Ir. </a:t>
            </a:r>
            <a:r>
              <a:rPr lang="en-US" sz="1200" dirty="0" err="1"/>
              <a:t>J.Cramer</a:t>
            </a:r>
            <a:endParaRPr lang="en-US" sz="1200" dirty="0"/>
          </a:p>
          <a:p>
            <a:pPr>
              <a:lnSpc>
                <a:spcPct val="100000"/>
              </a:lnSpc>
            </a:pPr>
            <a:r>
              <a:rPr lang="en-US" sz="1200" dirty="0"/>
              <a:t>Dr. Ir. T.H. </a:t>
            </a:r>
            <a:r>
              <a:rPr lang="en-US" sz="1200" dirty="0" err="1"/>
              <a:t>Taminiau</a:t>
            </a:r>
            <a:endParaRPr lang="en-US" sz="1200" dirty="0"/>
          </a:p>
          <a:p>
            <a:pPr>
              <a:lnSpc>
                <a:spcPct val="100000"/>
              </a:lnSpc>
            </a:pPr>
            <a:r>
              <a:rPr lang="en-US" sz="1200" dirty="0"/>
              <a:t>Prof. Dr. Ir. R. Hanson </a:t>
            </a:r>
          </a:p>
        </p:txBody>
      </p:sp>
      <p:pic>
        <p:nvPicPr>
          <p:cNvPr id="33" name="Afbeelding 32" descr="team_diamond_logo-color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5077" y="3223539"/>
            <a:ext cx="687976" cy="687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1545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entanglement-setup-light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0332640" cy="6887055"/>
          </a:xfrm>
          <a:prstGeom prst="rect">
            <a:avLst/>
          </a:prstGeom>
        </p:spPr>
      </p:pic>
      <p:pic>
        <p:nvPicPr>
          <p:cNvPr id="6" name="Afbeelding 5" descr="entanglement-setup-dark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0332640" cy="6887055"/>
          </a:xfrm>
          <a:prstGeom prst="rect">
            <a:avLst/>
          </a:prstGeom>
        </p:spPr>
      </p:pic>
      <p:grpSp>
        <p:nvGrpSpPr>
          <p:cNvPr id="27" name="Groeperen 26"/>
          <p:cNvGrpSpPr/>
          <p:nvPr/>
        </p:nvGrpSpPr>
        <p:grpSpPr>
          <a:xfrm>
            <a:off x="3203849" y="1628800"/>
            <a:ext cx="2481242" cy="2307489"/>
            <a:chOff x="3203849" y="1628800"/>
            <a:chExt cx="2481242" cy="2307489"/>
          </a:xfrm>
        </p:grpSpPr>
        <p:pic>
          <p:nvPicPr>
            <p:cNvPr id="7" name="Afbeelding 6" descr="diamond-chip.jpg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633" t="13567" r="24122" b="12474"/>
            <a:stretch/>
          </p:blipFill>
          <p:spPr>
            <a:xfrm>
              <a:off x="3380384" y="1628800"/>
              <a:ext cx="2304707" cy="2307489"/>
            </a:xfrm>
            <a:prstGeom prst="ellipse">
              <a:avLst/>
            </a:prstGeom>
          </p:spPr>
        </p:pic>
        <p:cxnSp>
          <p:nvCxnSpPr>
            <p:cNvPr id="17" name="Rechte verbindingslijn 16"/>
            <p:cNvCxnSpPr>
              <a:endCxn id="25" idx="1"/>
            </p:cNvCxnSpPr>
            <p:nvPr/>
          </p:nvCxnSpPr>
          <p:spPr>
            <a:xfrm flipH="1">
              <a:off x="3229702" y="2276872"/>
              <a:ext cx="262179" cy="92943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Rechte verbindingslijn 17"/>
            <p:cNvCxnSpPr/>
            <p:nvPr/>
          </p:nvCxnSpPr>
          <p:spPr>
            <a:xfrm flipH="1" flipV="1">
              <a:off x="3275856" y="3356992"/>
              <a:ext cx="792088" cy="50405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Ovaal 24"/>
            <p:cNvSpPr/>
            <p:nvPr/>
          </p:nvSpPr>
          <p:spPr>
            <a:xfrm>
              <a:off x="3203849" y="3180457"/>
              <a:ext cx="176535" cy="176535"/>
            </a:xfrm>
            <a:prstGeom prst="ellipse">
              <a:avLst/>
            </a:prstGeom>
            <a:noFill/>
            <a:ln w="19050" cmpd="sng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4" name="Groeperen 33"/>
          <p:cNvGrpSpPr/>
          <p:nvPr/>
        </p:nvGrpSpPr>
        <p:grpSpPr>
          <a:xfrm>
            <a:off x="4492936" y="2659518"/>
            <a:ext cx="2539626" cy="1460390"/>
            <a:chOff x="4492936" y="2659518"/>
            <a:chExt cx="2539626" cy="1460390"/>
          </a:xfrm>
        </p:grpSpPr>
        <p:sp>
          <p:nvSpPr>
            <p:cNvPr id="28" name="Rechthoek 27"/>
            <p:cNvSpPr/>
            <p:nvPr/>
          </p:nvSpPr>
          <p:spPr>
            <a:xfrm rot="21144776">
              <a:off x="4496140" y="2664171"/>
              <a:ext cx="74028" cy="5344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" name="Rechte verbindingslijn 28"/>
            <p:cNvCxnSpPr/>
            <p:nvPr/>
          </p:nvCxnSpPr>
          <p:spPr>
            <a:xfrm flipH="1" flipV="1">
              <a:off x="4492936" y="2722265"/>
              <a:ext cx="511112" cy="139764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Rechte verbindingslijn 30"/>
            <p:cNvCxnSpPr>
              <a:stCxn id="8" idx="0"/>
            </p:cNvCxnSpPr>
            <p:nvPr/>
          </p:nvCxnSpPr>
          <p:spPr>
            <a:xfrm flipH="1" flipV="1">
              <a:off x="4573372" y="2659518"/>
              <a:ext cx="1444933" cy="4940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8" name="Picture 57" descr="foto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854" t="35612" r="4897" b="7460"/>
            <a:stretch>
              <a:fillRect/>
            </a:stretch>
          </p:blipFill>
          <p:spPr bwMode="auto">
            <a:xfrm>
              <a:off x="5004048" y="2708920"/>
              <a:ext cx="2028514" cy="14109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4" name="Groeperen 43"/>
          <p:cNvGrpSpPr/>
          <p:nvPr/>
        </p:nvGrpSpPr>
        <p:grpSpPr>
          <a:xfrm>
            <a:off x="5725779" y="3212976"/>
            <a:ext cx="3384376" cy="3384376"/>
            <a:chOff x="5725779" y="3212976"/>
            <a:chExt cx="3384376" cy="3384376"/>
          </a:xfrm>
        </p:grpSpPr>
        <p:cxnSp>
          <p:nvCxnSpPr>
            <p:cNvPr id="36" name="Rechte verbindingslijn 35"/>
            <p:cNvCxnSpPr>
              <a:stCxn id="10" idx="2"/>
            </p:cNvCxnSpPr>
            <p:nvPr/>
          </p:nvCxnSpPr>
          <p:spPr>
            <a:xfrm flipV="1">
              <a:off x="5725779" y="3501009"/>
              <a:ext cx="142365" cy="140415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Rechte verbindingslijn 37"/>
            <p:cNvCxnSpPr>
              <a:endCxn id="10" idx="0"/>
            </p:cNvCxnSpPr>
            <p:nvPr/>
          </p:nvCxnSpPr>
          <p:spPr>
            <a:xfrm flipV="1">
              <a:off x="5940152" y="3212976"/>
              <a:ext cx="1477815" cy="21602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" name="Groeperen 14"/>
            <p:cNvGrpSpPr/>
            <p:nvPr/>
          </p:nvGrpSpPr>
          <p:grpSpPr>
            <a:xfrm>
              <a:off x="5725779" y="3212976"/>
              <a:ext cx="3384376" cy="3384376"/>
              <a:chOff x="5580112" y="2996952"/>
              <a:chExt cx="3384376" cy="3384376"/>
            </a:xfrm>
          </p:grpSpPr>
          <p:sp>
            <p:nvSpPr>
              <p:cNvPr id="10" name="Ovaal 9"/>
              <p:cNvSpPr/>
              <p:nvPr/>
            </p:nvSpPr>
            <p:spPr>
              <a:xfrm>
                <a:off x="5580112" y="2996952"/>
                <a:ext cx="3384376" cy="3384376"/>
              </a:xfrm>
              <a:prstGeom prst="ellipse">
                <a:avLst/>
              </a:prstGeom>
              <a:solidFill>
                <a:srgbClr val="FFFFFF"/>
              </a:solidFill>
              <a:ln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1" name="Afbeelding 10" descr="NV.ai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312030" y="3728870"/>
                <a:ext cx="1920540" cy="1920540"/>
              </a:xfrm>
              <a:prstGeom prst="rect">
                <a:avLst/>
              </a:prstGeom>
            </p:spPr>
          </p:pic>
          <p:pic>
            <p:nvPicPr>
              <p:cNvPr id="12" name="Afbeelding 11" descr="OrangeSpin.png"/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4927305">
                <a:off x="5935763" y="4820173"/>
                <a:ext cx="376238" cy="376238"/>
              </a:xfrm>
              <a:prstGeom prst="rect">
                <a:avLst/>
              </a:prstGeom>
            </p:spPr>
          </p:pic>
          <p:pic>
            <p:nvPicPr>
              <p:cNvPr id="13" name="Afbeelding 12" descr="OrangeSpin.png"/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9928100">
                <a:off x="8197173" y="4878138"/>
                <a:ext cx="376238" cy="376238"/>
              </a:xfrm>
              <a:prstGeom prst="rect">
                <a:avLst/>
              </a:prstGeom>
            </p:spPr>
          </p:pic>
          <p:pic>
            <p:nvPicPr>
              <p:cNvPr id="14" name="Afbeelding 13" descr="OrangeSpin.png"/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3851265">
                <a:off x="7627212" y="3276118"/>
                <a:ext cx="376238" cy="376238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33838684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57" descr="fot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54" t="35612" r="4897" b="7460"/>
          <a:stretch>
            <a:fillRect/>
          </a:stretch>
        </p:blipFill>
        <p:spPr bwMode="auto">
          <a:xfrm>
            <a:off x="4427984" y="4579352"/>
            <a:ext cx="2028514" cy="1410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5" name="Groeperen 54"/>
          <p:cNvGrpSpPr/>
          <p:nvPr/>
        </p:nvGrpSpPr>
        <p:grpSpPr>
          <a:xfrm>
            <a:off x="827584" y="1506158"/>
            <a:ext cx="3456384" cy="2424897"/>
            <a:chOff x="827584" y="1506158"/>
            <a:chExt cx="3456384" cy="2424897"/>
          </a:xfrm>
        </p:grpSpPr>
        <p:sp>
          <p:nvSpPr>
            <p:cNvPr id="34" name="Afgeronde rechthoek 33"/>
            <p:cNvSpPr/>
            <p:nvPr/>
          </p:nvSpPr>
          <p:spPr>
            <a:xfrm>
              <a:off x="827584" y="1506158"/>
              <a:ext cx="3456384" cy="2424897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r>
                <a:rPr lang="en-US" sz="1800" dirty="0">
                  <a:solidFill>
                    <a:schemeClr val="tx1"/>
                  </a:solidFill>
                </a:rPr>
                <a:t>The electronic spin can be read out with a laser pulse </a:t>
              </a:r>
            </a:p>
          </p:txBody>
        </p:sp>
        <p:pic>
          <p:nvPicPr>
            <p:cNvPr id="21" name="Afbeelding 20" descr="PurpleSpin.ai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1135157" y="2462028"/>
              <a:ext cx="548959" cy="513156"/>
            </a:xfrm>
            <a:prstGeom prst="rect">
              <a:avLst/>
            </a:prstGeom>
          </p:spPr>
        </p:pic>
        <p:cxnSp>
          <p:nvCxnSpPr>
            <p:cNvPr id="26" name="Rechte verbindingslijn 25"/>
            <p:cNvCxnSpPr/>
            <p:nvPr/>
          </p:nvCxnSpPr>
          <p:spPr bwMode="auto">
            <a:xfrm>
              <a:off x="1828998" y="2529038"/>
              <a:ext cx="693286" cy="379136"/>
            </a:xfrm>
            <a:prstGeom prst="line">
              <a:avLst/>
            </a:prstGeom>
            <a:solidFill>
              <a:schemeClr val="accent1"/>
            </a:solidFill>
            <a:ln w="76200" cap="flat" cmpd="tri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9" name="Freeform 17"/>
            <p:cNvSpPr/>
            <p:nvPr/>
          </p:nvSpPr>
          <p:spPr>
            <a:xfrm rot="20486089">
              <a:off x="3023837" y="2579847"/>
              <a:ext cx="781605" cy="277519"/>
            </a:xfrm>
            <a:custGeom>
              <a:avLst/>
              <a:gdLst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2396066 w 3293533"/>
                <a:gd name="connsiteY11" fmla="*/ 855133 h 897467"/>
                <a:gd name="connsiteX12" fmla="*/ 2616200 w 3293533"/>
                <a:gd name="connsiteY12" fmla="*/ 118533 h 897467"/>
                <a:gd name="connsiteX13" fmla="*/ 2836333 w 3293533"/>
                <a:gd name="connsiteY13" fmla="*/ 880533 h 897467"/>
                <a:gd name="connsiteX14" fmla="*/ 3141133 w 3293533"/>
                <a:gd name="connsiteY14" fmla="*/ 135467 h 897467"/>
                <a:gd name="connsiteX15" fmla="*/ 3293533 w 3293533"/>
                <a:gd name="connsiteY15" fmla="*/ 897467 h 897467"/>
                <a:gd name="connsiteX0" fmla="*/ 0 w 3293533"/>
                <a:gd name="connsiteY0" fmla="*/ 0 h 1018515"/>
                <a:gd name="connsiteX1" fmla="*/ 135466 w 3293533"/>
                <a:gd name="connsiteY1" fmla="*/ 719667 h 1018515"/>
                <a:gd name="connsiteX2" fmla="*/ 406400 w 3293533"/>
                <a:gd name="connsiteY2" fmla="*/ 42333 h 1018515"/>
                <a:gd name="connsiteX3" fmla="*/ 609600 w 3293533"/>
                <a:gd name="connsiteY3" fmla="*/ 745067 h 1018515"/>
                <a:gd name="connsiteX4" fmla="*/ 846666 w 3293533"/>
                <a:gd name="connsiteY4" fmla="*/ 76200 h 1018515"/>
                <a:gd name="connsiteX5" fmla="*/ 1049866 w 3293533"/>
                <a:gd name="connsiteY5" fmla="*/ 762000 h 1018515"/>
                <a:gd name="connsiteX6" fmla="*/ 1286933 w 3293533"/>
                <a:gd name="connsiteY6" fmla="*/ 59267 h 1018515"/>
                <a:gd name="connsiteX7" fmla="*/ 1490133 w 3293533"/>
                <a:gd name="connsiteY7" fmla="*/ 787400 h 1018515"/>
                <a:gd name="connsiteX8" fmla="*/ 1778000 w 3293533"/>
                <a:gd name="connsiteY8" fmla="*/ 50800 h 1018515"/>
                <a:gd name="connsiteX9" fmla="*/ 1981200 w 3293533"/>
                <a:gd name="connsiteY9" fmla="*/ 821267 h 1018515"/>
                <a:gd name="connsiteX10" fmla="*/ 2184400 w 3293533"/>
                <a:gd name="connsiteY10" fmla="*/ 101600 h 1018515"/>
                <a:gd name="connsiteX11" fmla="*/ 2396066 w 3293533"/>
                <a:gd name="connsiteY11" fmla="*/ 855133 h 1018515"/>
                <a:gd name="connsiteX12" fmla="*/ 2825134 w 3293533"/>
                <a:gd name="connsiteY12" fmla="*/ 1016936 h 1018515"/>
                <a:gd name="connsiteX13" fmla="*/ 2836333 w 3293533"/>
                <a:gd name="connsiteY13" fmla="*/ 880533 h 1018515"/>
                <a:gd name="connsiteX14" fmla="*/ 3141133 w 3293533"/>
                <a:gd name="connsiteY14" fmla="*/ 135467 h 1018515"/>
                <a:gd name="connsiteX15" fmla="*/ 3293533 w 3293533"/>
                <a:gd name="connsiteY15" fmla="*/ 897467 h 1018515"/>
                <a:gd name="connsiteX0" fmla="*/ 0 w 3293533"/>
                <a:gd name="connsiteY0" fmla="*/ 0 h 1106553"/>
                <a:gd name="connsiteX1" fmla="*/ 135466 w 3293533"/>
                <a:gd name="connsiteY1" fmla="*/ 719667 h 1106553"/>
                <a:gd name="connsiteX2" fmla="*/ 406400 w 3293533"/>
                <a:gd name="connsiteY2" fmla="*/ 42333 h 1106553"/>
                <a:gd name="connsiteX3" fmla="*/ 609600 w 3293533"/>
                <a:gd name="connsiteY3" fmla="*/ 745067 h 1106553"/>
                <a:gd name="connsiteX4" fmla="*/ 846666 w 3293533"/>
                <a:gd name="connsiteY4" fmla="*/ 76200 h 1106553"/>
                <a:gd name="connsiteX5" fmla="*/ 1049866 w 3293533"/>
                <a:gd name="connsiteY5" fmla="*/ 762000 h 1106553"/>
                <a:gd name="connsiteX6" fmla="*/ 1286933 w 3293533"/>
                <a:gd name="connsiteY6" fmla="*/ 59267 h 1106553"/>
                <a:gd name="connsiteX7" fmla="*/ 1490133 w 3293533"/>
                <a:gd name="connsiteY7" fmla="*/ 787400 h 1106553"/>
                <a:gd name="connsiteX8" fmla="*/ 1778000 w 3293533"/>
                <a:gd name="connsiteY8" fmla="*/ 50800 h 1106553"/>
                <a:gd name="connsiteX9" fmla="*/ 1981200 w 3293533"/>
                <a:gd name="connsiteY9" fmla="*/ 821267 h 1106553"/>
                <a:gd name="connsiteX10" fmla="*/ 2184400 w 3293533"/>
                <a:gd name="connsiteY10" fmla="*/ 101600 h 1106553"/>
                <a:gd name="connsiteX11" fmla="*/ 2396066 w 3293533"/>
                <a:gd name="connsiteY11" fmla="*/ 855133 h 1106553"/>
                <a:gd name="connsiteX12" fmla="*/ 2825134 w 3293533"/>
                <a:gd name="connsiteY12" fmla="*/ 1016936 h 1106553"/>
                <a:gd name="connsiteX13" fmla="*/ 2836333 w 3293533"/>
                <a:gd name="connsiteY13" fmla="*/ 880533 h 1106553"/>
                <a:gd name="connsiteX14" fmla="*/ 3141133 w 3293533"/>
                <a:gd name="connsiteY14" fmla="*/ 135467 h 1106553"/>
                <a:gd name="connsiteX15" fmla="*/ 3293533 w 3293533"/>
                <a:gd name="connsiteY15" fmla="*/ 897467 h 1106553"/>
                <a:gd name="connsiteX0" fmla="*/ 0 w 3293533"/>
                <a:gd name="connsiteY0" fmla="*/ 0 h 962121"/>
                <a:gd name="connsiteX1" fmla="*/ 135466 w 3293533"/>
                <a:gd name="connsiteY1" fmla="*/ 719667 h 962121"/>
                <a:gd name="connsiteX2" fmla="*/ 406400 w 3293533"/>
                <a:gd name="connsiteY2" fmla="*/ 42333 h 962121"/>
                <a:gd name="connsiteX3" fmla="*/ 609600 w 3293533"/>
                <a:gd name="connsiteY3" fmla="*/ 745067 h 962121"/>
                <a:gd name="connsiteX4" fmla="*/ 846666 w 3293533"/>
                <a:gd name="connsiteY4" fmla="*/ 76200 h 962121"/>
                <a:gd name="connsiteX5" fmla="*/ 1049866 w 3293533"/>
                <a:gd name="connsiteY5" fmla="*/ 762000 h 962121"/>
                <a:gd name="connsiteX6" fmla="*/ 1286933 w 3293533"/>
                <a:gd name="connsiteY6" fmla="*/ 59267 h 962121"/>
                <a:gd name="connsiteX7" fmla="*/ 1490133 w 3293533"/>
                <a:gd name="connsiteY7" fmla="*/ 787400 h 962121"/>
                <a:gd name="connsiteX8" fmla="*/ 1778000 w 3293533"/>
                <a:gd name="connsiteY8" fmla="*/ 50800 h 962121"/>
                <a:gd name="connsiteX9" fmla="*/ 1981200 w 3293533"/>
                <a:gd name="connsiteY9" fmla="*/ 821267 h 962121"/>
                <a:gd name="connsiteX10" fmla="*/ 2184400 w 3293533"/>
                <a:gd name="connsiteY10" fmla="*/ 101600 h 962121"/>
                <a:gd name="connsiteX11" fmla="*/ 2396066 w 3293533"/>
                <a:gd name="connsiteY11" fmla="*/ 855133 h 962121"/>
                <a:gd name="connsiteX12" fmla="*/ 2836333 w 3293533"/>
                <a:gd name="connsiteY12" fmla="*/ 880533 h 962121"/>
                <a:gd name="connsiteX13" fmla="*/ 3141133 w 3293533"/>
                <a:gd name="connsiteY13" fmla="*/ 135467 h 962121"/>
                <a:gd name="connsiteX14" fmla="*/ 3293533 w 3293533"/>
                <a:gd name="connsiteY14" fmla="*/ 897467 h 962121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2836333 w 3293533"/>
                <a:gd name="connsiteY11" fmla="*/ 880533 h 897467"/>
                <a:gd name="connsiteX12" fmla="*/ 3141133 w 3293533"/>
                <a:gd name="connsiteY12" fmla="*/ 135467 h 897467"/>
                <a:gd name="connsiteX13" fmla="*/ 3293533 w 3293533"/>
                <a:gd name="connsiteY13" fmla="*/ 897467 h 897467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3141133 w 3293533"/>
                <a:gd name="connsiteY11" fmla="*/ 135467 h 897467"/>
                <a:gd name="connsiteX12" fmla="*/ 3293533 w 3293533"/>
                <a:gd name="connsiteY12" fmla="*/ 897467 h 897467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3293533 w 3293533"/>
                <a:gd name="connsiteY11" fmla="*/ 897467 h 897467"/>
                <a:gd name="connsiteX0" fmla="*/ 0 w 2184400"/>
                <a:gd name="connsiteY0" fmla="*/ 0 h 821340"/>
                <a:gd name="connsiteX1" fmla="*/ 135466 w 2184400"/>
                <a:gd name="connsiteY1" fmla="*/ 719667 h 821340"/>
                <a:gd name="connsiteX2" fmla="*/ 406400 w 2184400"/>
                <a:gd name="connsiteY2" fmla="*/ 42333 h 821340"/>
                <a:gd name="connsiteX3" fmla="*/ 609600 w 2184400"/>
                <a:gd name="connsiteY3" fmla="*/ 745067 h 821340"/>
                <a:gd name="connsiteX4" fmla="*/ 846666 w 2184400"/>
                <a:gd name="connsiteY4" fmla="*/ 76200 h 821340"/>
                <a:gd name="connsiteX5" fmla="*/ 1049866 w 2184400"/>
                <a:gd name="connsiteY5" fmla="*/ 762000 h 821340"/>
                <a:gd name="connsiteX6" fmla="*/ 1286933 w 2184400"/>
                <a:gd name="connsiteY6" fmla="*/ 59267 h 821340"/>
                <a:gd name="connsiteX7" fmla="*/ 1490133 w 2184400"/>
                <a:gd name="connsiteY7" fmla="*/ 787400 h 821340"/>
                <a:gd name="connsiteX8" fmla="*/ 1778000 w 2184400"/>
                <a:gd name="connsiteY8" fmla="*/ 50800 h 821340"/>
                <a:gd name="connsiteX9" fmla="*/ 1981200 w 2184400"/>
                <a:gd name="connsiteY9" fmla="*/ 821267 h 821340"/>
                <a:gd name="connsiteX10" fmla="*/ 2184400 w 2184400"/>
                <a:gd name="connsiteY10" fmla="*/ 101600 h 821340"/>
                <a:gd name="connsiteX0" fmla="*/ 0 w 2184400"/>
                <a:gd name="connsiteY0" fmla="*/ 0 h 787401"/>
                <a:gd name="connsiteX1" fmla="*/ 135466 w 2184400"/>
                <a:gd name="connsiteY1" fmla="*/ 719667 h 787401"/>
                <a:gd name="connsiteX2" fmla="*/ 406400 w 2184400"/>
                <a:gd name="connsiteY2" fmla="*/ 42333 h 787401"/>
                <a:gd name="connsiteX3" fmla="*/ 609600 w 2184400"/>
                <a:gd name="connsiteY3" fmla="*/ 745067 h 787401"/>
                <a:gd name="connsiteX4" fmla="*/ 846666 w 2184400"/>
                <a:gd name="connsiteY4" fmla="*/ 76200 h 787401"/>
                <a:gd name="connsiteX5" fmla="*/ 1049866 w 2184400"/>
                <a:gd name="connsiteY5" fmla="*/ 762000 h 787401"/>
                <a:gd name="connsiteX6" fmla="*/ 1286933 w 2184400"/>
                <a:gd name="connsiteY6" fmla="*/ 59267 h 787401"/>
                <a:gd name="connsiteX7" fmla="*/ 1490133 w 2184400"/>
                <a:gd name="connsiteY7" fmla="*/ 787400 h 787401"/>
                <a:gd name="connsiteX8" fmla="*/ 1778000 w 2184400"/>
                <a:gd name="connsiteY8" fmla="*/ 50800 h 787401"/>
                <a:gd name="connsiteX9" fmla="*/ 2184400 w 2184400"/>
                <a:gd name="connsiteY9" fmla="*/ 101600 h 787401"/>
                <a:gd name="connsiteX0" fmla="*/ 0 w 1777999"/>
                <a:gd name="connsiteY0" fmla="*/ 0 h 787401"/>
                <a:gd name="connsiteX1" fmla="*/ 135466 w 1777999"/>
                <a:gd name="connsiteY1" fmla="*/ 719667 h 787401"/>
                <a:gd name="connsiteX2" fmla="*/ 406400 w 1777999"/>
                <a:gd name="connsiteY2" fmla="*/ 42333 h 787401"/>
                <a:gd name="connsiteX3" fmla="*/ 609600 w 1777999"/>
                <a:gd name="connsiteY3" fmla="*/ 745067 h 787401"/>
                <a:gd name="connsiteX4" fmla="*/ 846666 w 1777999"/>
                <a:gd name="connsiteY4" fmla="*/ 76200 h 787401"/>
                <a:gd name="connsiteX5" fmla="*/ 1049866 w 1777999"/>
                <a:gd name="connsiteY5" fmla="*/ 762000 h 787401"/>
                <a:gd name="connsiteX6" fmla="*/ 1286933 w 1777999"/>
                <a:gd name="connsiteY6" fmla="*/ 59267 h 787401"/>
                <a:gd name="connsiteX7" fmla="*/ 1490133 w 1777999"/>
                <a:gd name="connsiteY7" fmla="*/ 787400 h 787401"/>
                <a:gd name="connsiteX8" fmla="*/ 1778000 w 1777999"/>
                <a:gd name="connsiteY8" fmla="*/ 50800 h 787401"/>
                <a:gd name="connsiteX0" fmla="*/ 0 w 1490134"/>
                <a:gd name="connsiteY0" fmla="*/ 0 h 787401"/>
                <a:gd name="connsiteX1" fmla="*/ 135466 w 1490134"/>
                <a:gd name="connsiteY1" fmla="*/ 719667 h 787401"/>
                <a:gd name="connsiteX2" fmla="*/ 406400 w 1490134"/>
                <a:gd name="connsiteY2" fmla="*/ 42333 h 787401"/>
                <a:gd name="connsiteX3" fmla="*/ 609600 w 1490134"/>
                <a:gd name="connsiteY3" fmla="*/ 745067 h 787401"/>
                <a:gd name="connsiteX4" fmla="*/ 846666 w 1490134"/>
                <a:gd name="connsiteY4" fmla="*/ 76200 h 787401"/>
                <a:gd name="connsiteX5" fmla="*/ 1049866 w 1490134"/>
                <a:gd name="connsiteY5" fmla="*/ 762000 h 787401"/>
                <a:gd name="connsiteX6" fmla="*/ 1286933 w 1490134"/>
                <a:gd name="connsiteY6" fmla="*/ 59267 h 787401"/>
                <a:gd name="connsiteX7" fmla="*/ 1490133 w 1490134"/>
                <a:gd name="connsiteY7" fmla="*/ 787400 h 787401"/>
                <a:gd name="connsiteX0" fmla="*/ 0 w 1286933"/>
                <a:gd name="connsiteY0" fmla="*/ 0 h 762007"/>
                <a:gd name="connsiteX1" fmla="*/ 135466 w 1286933"/>
                <a:gd name="connsiteY1" fmla="*/ 719667 h 762007"/>
                <a:gd name="connsiteX2" fmla="*/ 406400 w 1286933"/>
                <a:gd name="connsiteY2" fmla="*/ 42333 h 762007"/>
                <a:gd name="connsiteX3" fmla="*/ 609600 w 1286933"/>
                <a:gd name="connsiteY3" fmla="*/ 745067 h 762007"/>
                <a:gd name="connsiteX4" fmla="*/ 846666 w 1286933"/>
                <a:gd name="connsiteY4" fmla="*/ 76200 h 762007"/>
                <a:gd name="connsiteX5" fmla="*/ 1049866 w 1286933"/>
                <a:gd name="connsiteY5" fmla="*/ 762000 h 762007"/>
                <a:gd name="connsiteX6" fmla="*/ 1286933 w 1286933"/>
                <a:gd name="connsiteY6" fmla="*/ 59267 h 762007"/>
                <a:gd name="connsiteX0" fmla="*/ 0 w 1049866"/>
                <a:gd name="connsiteY0" fmla="*/ 0 h 762007"/>
                <a:gd name="connsiteX1" fmla="*/ 135466 w 1049866"/>
                <a:gd name="connsiteY1" fmla="*/ 719667 h 762007"/>
                <a:gd name="connsiteX2" fmla="*/ 406400 w 1049866"/>
                <a:gd name="connsiteY2" fmla="*/ 42333 h 762007"/>
                <a:gd name="connsiteX3" fmla="*/ 609600 w 1049866"/>
                <a:gd name="connsiteY3" fmla="*/ 745067 h 762007"/>
                <a:gd name="connsiteX4" fmla="*/ 846666 w 1049866"/>
                <a:gd name="connsiteY4" fmla="*/ 76200 h 762007"/>
                <a:gd name="connsiteX5" fmla="*/ 1049866 w 1049866"/>
                <a:gd name="connsiteY5" fmla="*/ 762000 h 762007"/>
                <a:gd name="connsiteX0" fmla="*/ 0 w 1065717"/>
                <a:gd name="connsiteY0" fmla="*/ 27767 h 719694"/>
                <a:gd name="connsiteX1" fmla="*/ 151317 w 1065717"/>
                <a:gd name="connsiteY1" fmla="*/ 677354 h 719694"/>
                <a:gd name="connsiteX2" fmla="*/ 422251 w 1065717"/>
                <a:gd name="connsiteY2" fmla="*/ 20 h 719694"/>
                <a:gd name="connsiteX3" fmla="*/ 625451 w 1065717"/>
                <a:gd name="connsiteY3" fmla="*/ 702754 h 719694"/>
                <a:gd name="connsiteX4" fmla="*/ 862517 w 1065717"/>
                <a:gd name="connsiteY4" fmla="*/ 33887 h 719694"/>
                <a:gd name="connsiteX5" fmla="*/ 1065717 w 1065717"/>
                <a:gd name="connsiteY5" fmla="*/ 719687 h 719694"/>
                <a:gd name="connsiteX0" fmla="*/ 0 w 1065717"/>
                <a:gd name="connsiteY0" fmla="*/ 27767 h 719694"/>
                <a:gd name="connsiteX1" fmla="*/ 151317 w 1065717"/>
                <a:gd name="connsiteY1" fmla="*/ 677354 h 719694"/>
                <a:gd name="connsiteX2" fmla="*/ 422251 w 1065717"/>
                <a:gd name="connsiteY2" fmla="*/ 20 h 719694"/>
                <a:gd name="connsiteX3" fmla="*/ 625451 w 1065717"/>
                <a:gd name="connsiteY3" fmla="*/ 702754 h 719694"/>
                <a:gd name="connsiteX4" fmla="*/ 862517 w 1065717"/>
                <a:gd name="connsiteY4" fmla="*/ 33887 h 719694"/>
                <a:gd name="connsiteX5" fmla="*/ 1065717 w 1065717"/>
                <a:gd name="connsiteY5" fmla="*/ 719687 h 719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5717" h="719694">
                  <a:moveTo>
                    <a:pt x="0" y="27767"/>
                  </a:moveTo>
                  <a:cubicBezTo>
                    <a:pt x="70114" y="426270"/>
                    <a:pt x="80942" y="681978"/>
                    <a:pt x="151317" y="677354"/>
                  </a:cubicBezTo>
                  <a:cubicBezTo>
                    <a:pt x="221692" y="672730"/>
                    <a:pt x="343229" y="-4213"/>
                    <a:pt x="422251" y="20"/>
                  </a:cubicBezTo>
                  <a:cubicBezTo>
                    <a:pt x="501273" y="4253"/>
                    <a:pt x="552073" y="697109"/>
                    <a:pt x="625451" y="702754"/>
                  </a:cubicBezTo>
                  <a:cubicBezTo>
                    <a:pt x="698829" y="708399"/>
                    <a:pt x="789139" y="31065"/>
                    <a:pt x="862517" y="33887"/>
                  </a:cubicBezTo>
                  <a:cubicBezTo>
                    <a:pt x="935895" y="36709"/>
                    <a:pt x="992339" y="722509"/>
                    <a:pt x="1065717" y="719687"/>
                  </a:cubicBezTo>
                </a:path>
              </a:pathLst>
            </a:custGeom>
            <a:noFill/>
            <a:ln w="12700" cmpd="sng">
              <a:solidFill>
                <a:srgbClr val="FF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30" name="Pijl links 29"/>
            <p:cNvSpPr/>
            <p:nvPr/>
          </p:nvSpPr>
          <p:spPr>
            <a:xfrm>
              <a:off x="2599316" y="2524647"/>
              <a:ext cx="308127" cy="387919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2" name="Afbeelding 21" descr="PurpleSpin.ai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600000">
              <a:off x="1130173" y="3174561"/>
              <a:ext cx="548959" cy="513156"/>
            </a:xfrm>
            <a:prstGeom prst="rect">
              <a:avLst/>
            </a:prstGeom>
          </p:spPr>
        </p:pic>
        <p:cxnSp>
          <p:nvCxnSpPr>
            <p:cNvPr id="28" name="Rechte verbindingslijn 27"/>
            <p:cNvCxnSpPr/>
            <p:nvPr/>
          </p:nvCxnSpPr>
          <p:spPr bwMode="auto">
            <a:xfrm>
              <a:off x="1828998" y="3241571"/>
              <a:ext cx="693286" cy="379136"/>
            </a:xfrm>
            <a:prstGeom prst="line">
              <a:avLst/>
            </a:prstGeom>
            <a:solidFill>
              <a:schemeClr val="accent1"/>
            </a:solidFill>
            <a:ln w="76200" cap="flat" cmpd="tri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1" name="Pijl links 30"/>
            <p:cNvSpPr/>
            <p:nvPr/>
          </p:nvSpPr>
          <p:spPr>
            <a:xfrm>
              <a:off x="2586852" y="3237180"/>
              <a:ext cx="308127" cy="387919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5" name="Afbeelding 34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79964" y="2588833"/>
              <a:ext cx="326065" cy="317500"/>
            </a:xfrm>
            <a:prstGeom prst="rect">
              <a:avLst/>
            </a:prstGeom>
          </p:spPr>
        </p:pic>
        <p:pic>
          <p:nvPicPr>
            <p:cNvPr id="36" name="Afbeelding 35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79964" y="3263842"/>
              <a:ext cx="326065" cy="317500"/>
            </a:xfrm>
            <a:prstGeom prst="rect">
              <a:avLst/>
            </a:prstGeom>
          </p:spPr>
        </p:pic>
      </p:grpSp>
      <p:pic>
        <p:nvPicPr>
          <p:cNvPr id="13" name="Afbeelding 12" descr="NV_No_Spin_NoText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136" y="2212987"/>
            <a:ext cx="2996952" cy="2996952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The NV-center is </a:t>
            </a:r>
            <a:r>
              <a:rPr lang="nl-NL" dirty="0" err="1" smtClean="0"/>
              <a:t>an</a:t>
            </a:r>
            <a:r>
              <a:rPr lang="nl-NL" dirty="0" smtClean="0"/>
              <a:t> </a:t>
            </a:r>
            <a:r>
              <a:rPr lang="nl-NL" dirty="0" err="1" smtClean="0"/>
              <a:t>impurity</a:t>
            </a:r>
            <a:r>
              <a:rPr lang="nl-NL" dirty="0" smtClean="0"/>
              <a:t> in </a:t>
            </a:r>
            <a:r>
              <a:rPr lang="nl-NL" dirty="0" err="1" smtClean="0"/>
              <a:t>Diamond</a:t>
            </a:r>
            <a:r>
              <a:rPr lang="nl-NL" dirty="0" smtClean="0"/>
              <a:t> of </a:t>
            </a:r>
            <a:r>
              <a:rPr lang="nl-NL" dirty="0" err="1" smtClean="0"/>
              <a:t>which</a:t>
            </a:r>
            <a:r>
              <a:rPr lang="nl-NL" dirty="0" smtClean="0"/>
              <a:t> we </a:t>
            </a:r>
            <a:r>
              <a:rPr lang="nl-NL" dirty="0" err="1" smtClean="0"/>
              <a:t>can</a:t>
            </a:r>
            <a:r>
              <a:rPr lang="nl-NL" dirty="0" smtClean="0"/>
              <a:t> </a:t>
            </a:r>
            <a:r>
              <a:rPr lang="nl-NL" dirty="0" err="1" smtClean="0"/>
              <a:t>contol</a:t>
            </a:r>
            <a:r>
              <a:rPr lang="nl-NL" dirty="0" smtClean="0"/>
              <a:t> the </a:t>
            </a:r>
            <a:r>
              <a:rPr lang="nl-NL" dirty="0" err="1" smtClean="0"/>
              <a:t>electronic</a:t>
            </a:r>
            <a:r>
              <a:rPr lang="nl-NL" dirty="0" smtClean="0"/>
              <a:t> spin</a:t>
            </a:r>
            <a:endParaRPr lang="nl-NL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err="1" smtClean="0"/>
              <a:t>Introduction</a:t>
            </a:r>
            <a:r>
              <a:rPr lang="nl-NL" dirty="0" smtClean="0"/>
              <a:t> </a:t>
            </a:r>
            <a:r>
              <a:rPr lang="nl-NL" dirty="0" err="1" smtClean="0"/>
              <a:t>to</a:t>
            </a:r>
            <a:r>
              <a:rPr lang="nl-NL" dirty="0" smtClean="0"/>
              <a:t> the NV-center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15" name="Afbeelding 14" descr="PurpleSpin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6840048" y="2825502"/>
            <a:ext cx="589072" cy="589072"/>
          </a:xfrm>
          <a:prstGeom prst="rect">
            <a:avLst/>
          </a:prstGeom>
        </p:spPr>
      </p:pic>
      <p:cxnSp>
        <p:nvCxnSpPr>
          <p:cNvPr id="9" name="Rechte verbindingslijn 8"/>
          <p:cNvCxnSpPr/>
          <p:nvPr/>
        </p:nvCxnSpPr>
        <p:spPr bwMode="auto">
          <a:xfrm>
            <a:off x="4139952" y="1506158"/>
            <a:ext cx="2952328" cy="1656184"/>
          </a:xfrm>
          <a:prstGeom prst="line">
            <a:avLst/>
          </a:prstGeom>
          <a:solidFill>
            <a:schemeClr val="accent1"/>
          </a:solidFill>
          <a:ln w="76200" cap="flat" cmpd="tri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6" name="Freeform 17"/>
          <p:cNvSpPr/>
          <p:nvPr/>
        </p:nvSpPr>
        <p:spPr>
          <a:xfrm rot="18728300">
            <a:off x="6930941" y="2807559"/>
            <a:ext cx="730631" cy="277519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  <a:gd name="connsiteX0" fmla="*/ 0 w 3293533"/>
              <a:gd name="connsiteY0" fmla="*/ 0 h 1018515"/>
              <a:gd name="connsiteX1" fmla="*/ 135466 w 3293533"/>
              <a:gd name="connsiteY1" fmla="*/ 719667 h 1018515"/>
              <a:gd name="connsiteX2" fmla="*/ 406400 w 3293533"/>
              <a:gd name="connsiteY2" fmla="*/ 42333 h 1018515"/>
              <a:gd name="connsiteX3" fmla="*/ 609600 w 3293533"/>
              <a:gd name="connsiteY3" fmla="*/ 745067 h 1018515"/>
              <a:gd name="connsiteX4" fmla="*/ 846666 w 3293533"/>
              <a:gd name="connsiteY4" fmla="*/ 76200 h 1018515"/>
              <a:gd name="connsiteX5" fmla="*/ 1049866 w 3293533"/>
              <a:gd name="connsiteY5" fmla="*/ 762000 h 1018515"/>
              <a:gd name="connsiteX6" fmla="*/ 1286933 w 3293533"/>
              <a:gd name="connsiteY6" fmla="*/ 59267 h 1018515"/>
              <a:gd name="connsiteX7" fmla="*/ 1490133 w 3293533"/>
              <a:gd name="connsiteY7" fmla="*/ 787400 h 1018515"/>
              <a:gd name="connsiteX8" fmla="*/ 1778000 w 3293533"/>
              <a:gd name="connsiteY8" fmla="*/ 50800 h 1018515"/>
              <a:gd name="connsiteX9" fmla="*/ 1981200 w 3293533"/>
              <a:gd name="connsiteY9" fmla="*/ 821267 h 1018515"/>
              <a:gd name="connsiteX10" fmla="*/ 2184400 w 3293533"/>
              <a:gd name="connsiteY10" fmla="*/ 101600 h 1018515"/>
              <a:gd name="connsiteX11" fmla="*/ 2396066 w 3293533"/>
              <a:gd name="connsiteY11" fmla="*/ 855133 h 1018515"/>
              <a:gd name="connsiteX12" fmla="*/ 2825134 w 3293533"/>
              <a:gd name="connsiteY12" fmla="*/ 1016936 h 1018515"/>
              <a:gd name="connsiteX13" fmla="*/ 2836333 w 3293533"/>
              <a:gd name="connsiteY13" fmla="*/ 880533 h 1018515"/>
              <a:gd name="connsiteX14" fmla="*/ 3141133 w 3293533"/>
              <a:gd name="connsiteY14" fmla="*/ 135467 h 1018515"/>
              <a:gd name="connsiteX15" fmla="*/ 3293533 w 3293533"/>
              <a:gd name="connsiteY15" fmla="*/ 897467 h 1018515"/>
              <a:gd name="connsiteX0" fmla="*/ 0 w 3293533"/>
              <a:gd name="connsiteY0" fmla="*/ 0 h 1106553"/>
              <a:gd name="connsiteX1" fmla="*/ 135466 w 3293533"/>
              <a:gd name="connsiteY1" fmla="*/ 719667 h 1106553"/>
              <a:gd name="connsiteX2" fmla="*/ 406400 w 3293533"/>
              <a:gd name="connsiteY2" fmla="*/ 42333 h 1106553"/>
              <a:gd name="connsiteX3" fmla="*/ 609600 w 3293533"/>
              <a:gd name="connsiteY3" fmla="*/ 745067 h 1106553"/>
              <a:gd name="connsiteX4" fmla="*/ 846666 w 3293533"/>
              <a:gd name="connsiteY4" fmla="*/ 76200 h 1106553"/>
              <a:gd name="connsiteX5" fmla="*/ 1049866 w 3293533"/>
              <a:gd name="connsiteY5" fmla="*/ 762000 h 1106553"/>
              <a:gd name="connsiteX6" fmla="*/ 1286933 w 3293533"/>
              <a:gd name="connsiteY6" fmla="*/ 59267 h 1106553"/>
              <a:gd name="connsiteX7" fmla="*/ 1490133 w 3293533"/>
              <a:gd name="connsiteY7" fmla="*/ 787400 h 1106553"/>
              <a:gd name="connsiteX8" fmla="*/ 1778000 w 3293533"/>
              <a:gd name="connsiteY8" fmla="*/ 50800 h 1106553"/>
              <a:gd name="connsiteX9" fmla="*/ 1981200 w 3293533"/>
              <a:gd name="connsiteY9" fmla="*/ 821267 h 1106553"/>
              <a:gd name="connsiteX10" fmla="*/ 2184400 w 3293533"/>
              <a:gd name="connsiteY10" fmla="*/ 101600 h 1106553"/>
              <a:gd name="connsiteX11" fmla="*/ 2396066 w 3293533"/>
              <a:gd name="connsiteY11" fmla="*/ 855133 h 1106553"/>
              <a:gd name="connsiteX12" fmla="*/ 2825134 w 3293533"/>
              <a:gd name="connsiteY12" fmla="*/ 1016936 h 1106553"/>
              <a:gd name="connsiteX13" fmla="*/ 2836333 w 3293533"/>
              <a:gd name="connsiteY13" fmla="*/ 880533 h 1106553"/>
              <a:gd name="connsiteX14" fmla="*/ 3141133 w 3293533"/>
              <a:gd name="connsiteY14" fmla="*/ 135467 h 1106553"/>
              <a:gd name="connsiteX15" fmla="*/ 3293533 w 3293533"/>
              <a:gd name="connsiteY15" fmla="*/ 897467 h 1106553"/>
              <a:gd name="connsiteX0" fmla="*/ 0 w 3293533"/>
              <a:gd name="connsiteY0" fmla="*/ 0 h 962121"/>
              <a:gd name="connsiteX1" fmla="*/ 135466 w 3293533"/>
              <a:gd name="connsiteY1" fmla="*/ 719667 h 962121"/>
              <a:gd name="connsiteX2" fmla="*/ 406400 w 3293533"/>
              <a:gd name="connsiteY2" fmla="*/ 42333 h 962121"/>
              <a:gd name="connsiteX3" fmla="*/ 609600 w 3293533"/>
              <a:gd name="connsiteY3" fmla="*/ 745067 h 962121"/>
              <a:gd name="connsiteX4" fmla="*/ 846666 w 3293533"/>
              <a:gd name="connsiteY4" fmla="*/ 76200 h 962121"/>
              <a:gd name="connsiteX5" fmla="*/ 1049866 w 3293533"/>
              <a:gd name="connsiteY5" fmla="*/ 762000 h 962121"/>
              <a:gd name="connsiteX6" fmla="*/ 1286933 w 3293533"/>
              <a:gd name="connsiteY6" fmla="*/ 59267 h 962121"/>
              <a:gd name="connsiteX7" fmla="*/ 1490133 w 3293533"/>
              <a:gd name="connsiteY7" fmla="*/ 787400 h 962121"/>
              <a:gd name="connsiteX8" fmla="*/ 1778000 w 3293533"/>
              <a:gd name="connsiteY8" fmla="*/ 50800 h 962121"/>
              <a:gd name="connsiteX9" fmla="*/ 1981200 w 3293533"/>
              <a:gd name="connsiteY9" fmla="*/ 821267 h 962121"/>
              <a:gd name="connsiteX10" fmla="*/ 2184400 w 3293533"/>
              <a:gd name="connsiteY10" fmla="*/ 101600 h 962121"/>
              <a:gd name="connsiteX11" fmla="*/ 2396066 w 3293533"/>
              <a:gd name="connsiteY11" fmla="*/ 855133 h 962121"/>
              <a:gd name="connsiteX12" fmla="*/ 2836333 w 3293533"/>
              <a:gd name="connsiteY12" fmla="*/ 880533 h 962121"/>
              <a:gd name="connsiteX13" fmla="*/ 3141133 w 3293533"/>
              <a:gd name="connsiteY13" fmla="*/ 135467 h 962121"/>
              <a:gd name="connsiteX14" fmla="*/ 3293533 w 3293533"/>
              <a:gd name="connsiteY14" fmla="*/ 897467 h 962121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836333 w 3293533"/>
              <a:gd name="connsiteY11" fmla="*/ 880533 h 897467"/>
              <a:gd name="connsiteX12" fmla="*/ 3141133 w 3293533"/>
              <a:gd name="connsiteY12" fmla="*/ 135467 h 897467"/>
              <a:gd name="connsiteX13" fmla="*/ 3293533 w 3293533"/>
              <a:gd name="connsiteY13" fmla="*/ 897467 h 897467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3141133 w 3293533"/>
              <a:gd name="connsiteY11" fmla="*/ 135467 h 897467"/>
              <a:gd name="connsiteX12" fmla="*/ 3293533 w 3293533"/>
              <a:gd name="connsiteY12" fmla="*/ 897467 h 897467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3293533 w 3293533"/>
              <a:gd name="connsiteY11" fmla="*/ 897467 h 897467"/>
              <a:gd name="connsiteX0" fmla="*/ 0 w 2184400"/>
              <a:gd name="connsiteY0" fmla="*/ 0 h 821340"/>
              <a:gd name="connsiteX1" fmla="*/ 135466 w 2184400"/>
              <a:gd name="connsiteY1" fmla="*/ 719667 h 821340"/>
              <a:gd name="connsiteX2" fmla="*/ 406400 w 2184400"/>
              <a:gd name="connsiteY2" fmla="*/ 42333 h 821340"/>
              <a:gd name="connsiteX3" fmla="*/ 609600 w 2184400"/>
              <a:gd name="connsiteY3" fmla="*/ 745067 h 821340"/>
              <a:gd name="connsiteX4" fmla="*/ 846666 w 2184400"/>
              <a:gd name="connsiteY4" fmla="*/ 76200 h 821340"/>
              <a:gd name="connsiteX5" fmla="*/ 1049866 w 2184400"/>
              <a:gd name="connsiteY5" fmla="*/ 762000 h 821340"/>
              <a:gd name="connsiteX6" fmla="*/ 1286933 w 2184400"/>
              <a:gd name="connsiteY6" fmla="*/ 59267 h 821340"/>
              <a:gd name="connsiteX7" fmla="*/ 1490133 w 2184400"/>
              <a:gd name="connsiteY7" fmla="*/ 787400 h 821340"/>
              <a:gd name="connsiteX8" fmla="*/ 1778000 w 2184400"/>
              <a:gd name="connsiteY8" fmla="*/ 50800 h 821340"/>
              <a:gd name="connsiteX9" fmla="*/ 1981200 w 2184400"/>
              <a:gd name="connsiteY9" fmla="*/ 821267 h 821340"/>
              <a:gd name="connsiteX10" fmla="*/ 2184400 w 2184400"/>
              <a:gd name="connsiteY10" fmla="*/ 101600 h 821340"/>
              <a:gd name="connsiteX0" fmla="*/ 0 w 2184400"/>
              <a:gd name="connsiteY0" fmla="*/ 0 h 787401"/>
              <a:gd name="connsiteX1" fmla="*/ 135466 w 2184400"/>
              <a:gd name="connsiteY1" fmla="*/ 719667 h 787401"/>
              <a:gd name="connsiteX2" fmla="*/ 406400 w 2184400"/>
              <a:gd name="connsiteY2" fmla="*/ 42333 h 787401"/>
              <a:gd name="connsiteX3" fmla="*/ 609600 w 2184400"/>
              <a:gd name="connsiteY3" fmla="*/ 745067 h 787401"/>
              <a:gd name="connsiteX4" fmla="*/ 846666 w 2184400"/>
              <a:gd name="connsiteY4" fmla="*/ 76200 h 787401"/>
              <a:gd name="connsiteX5" fmla="*/ 1049866 w 2184400"/>
              <a:gd name="connsiteY5" fmla="*/ 762000 h 787401"/>
              <a:gd name="connsiteX6" fmla="*/ 1286933 w 2184400"/>
              <a:gd name="connsiteY6" fmla="*/ 59267 h 787401"/>
              <a:gd name="connsiteX7" fmla="*/ 1490133 w 2184400"/>
              <a:gd name="connsiteY7" fmla="*/ 787400 h 787401"/>
              <a:gd name="connsiteX8" fmla="*/ 1778000 w 2184400"/>
              <a:gd name="connsiteY8" fmla="*/ 50800 h 787401"/>
              <a:gd name="connsiteX9" fmla="*/ 2184400 w 2184400"/>
              <a:gd name="connsiteY9" fmla="*/ 101600 h 787401"/>
              <a:gd name="connsiteX0" fmla="*/ 0 w 1777999"/>
              <a:gd name="connsiteY0" fmla="*/ 0 h 787401"/>
              <a:gd name="connsiteX1" fmla="*/ 135466 w 1777999"/>
              <a:gd name="connsiteY1" fmla="*/ 719667 h 787401"/>
              <a:gd name="connsiteX2" fmla="*/ 406400 w 1777999"/>
              <a:gd name="connsiteY2" fmla="*/ 42333 h 787401"/>
              <a:gd name="connsiteX3" fmla="*/ 609600 w 1777999"/>
              <a:gd name="connsiteY3" fmla="*/ 745067 h 787401"/>
              <a:gd name="connsiteX4" fmla="*/ 846666 w 1777999"/>
              <a:gd name="connsiteY4" fmla="*/ 76200 h 787401"/>
              <a:gd name="connsiteX5" fmla="*/ 1049866 w 1777999"/>
              <a:gd name="connsiteY5" fmla="*/ 762000 h 787401"/>
              <a:gd name="connsiteX6" fmla="*/ 1286933 w 1777999"/>
              <a:gd name="connsiteY6" fmla="*/ 59267 h 787401"/>
              <a:gd name="connsiteX7" fmla="*/ 1490133 w 1777999"/>
              <a:gd name="connsiteY7" fmla="*/ 787400 h 787401"/>
              <a:gd name="connsiteX8" fmla="*/ 1778000 w 1777999"/>
              <a:gd name="connsiteY8" fmla="*/ 50800 h 787401"/>
              <a:gd name="connsiteX0" fmla="*/ 0 w 1490134"/>
              <a:gd name="connsiteY0" fmla="*/ 0 h 787401"/>
              <a:gd name="connsiteX1" fmla="*/ 135466 w 1490134"/>
              <a:gd name="connsiteY1" fmla="*/ 719667 h 787401"/>
              <a:gd name="connsiteX2" fmla="*/ 406400 w 1490134"/>
              <a:gd name="connsiteY2" fmla="*/ 42333 h 787401"/>
              <a:gd name="connsiteX3" fmla="*/ 609600 w 1490134"/>
              <a:gd name="connsiteY3" fmla="*/ 745067 h 787401"/>
              <a:gd name="connsiteX4" fmla="*/ 846666 w 1490134"/>
              <a:gd name="connsiteY4" fmla="*/ 76200 h 787401"/>
              <a:gd name="connsiteX5" fmla="*/ 1049866 w 1490134"/>
              <a:gd name="connsiteY5" fmla="*/ 762000 h 787401"/>
              <a:gd name="connsiteX6" fmla="*/ 1286933 w 1490134"/>
              <a:gd name="connsiteY6" fmla="*/ 59267 h 787401"/>
              <a:gd name="connsiteX7" fmla="*/ 1490133 w 1490134"/>
              <a:gd name="connsiteY7" fmla="*/ 787400 h 787401"/>
              <a:gd name="connsiteX0" fmla="*/ 0 w 1286933"/>
              <a:gd name="connsiteY0" fmla="*/ 0 h 762007"/>
              <a:gd name="connsiteX1" fmla="*/ 135466 w 1286933"/>
              <a:gd name="connsiteY1" fmla="*/ 719667 h 762007"/>
              <a:gd name="connsiteX2" fmla="*/ 406400 w 1286933"/>
              <a:gd name="connsiteY2" fmla="*/ 42333 h 762007"/>
              <a:gd name="connsiteX3" fmla="*/ 609600 w 1286933"/>
              <a:gd name="connsiteY3" fmla="*/ 745067 h 762007"/>
              <a:gd name="connsiteX4" fmla="*/ 846666 w 1286933"/>
              <a:gd name="connsiteY4" fmla="*/ 76200 h 762007"/>
              <a:gd name="connsiteX5" fmla="*/ 1049866 w 1286933"/>
              <a:gd name="connsiteY5" fmla="*/ 762000 h 762007"/>
              <a:gd name="connsiteX6" fmla="*/ 1286933 w 1286933"/>
              <a:gd name="connsiteY6" fmla="*/ 59267 h 762007"/>
              <a:gd name="connsiteX0" fmla="*/ 0 w 1049866"/>
              <a:gd name="connsiteY0" fmla="*/ 0 h 762007"/>
              <a:gd name="connsiteX1" fmla="*/ 135466 w 1049866"/>
              <a:gd name="connsiteY1" fmla="*/ 719667 h 762007"/>
              <a:gd name="connsiteX2" fmla="*/ 406400 w 1049866"/>
              <a:gd name="connsiteY2" fmla="*/ 42333 h 762007"/>
              <a:gd name="connsiteX3" fmla="*/ 609600 w 1049866"/>
              <a:gd name="connsiteY3" fmla="*/ 745067 h 762007"/>
              <a:gd name="connsiteX4" fmla="*/ 846666 w 1049866"/>
              <a:gd name="connsiteY4" fmla="*/ 76200 h 762007"/>
              <a:gd name="connsiteX5" fmla="*/ 1049866 w 1049866"/>
              <a:gd name="connsiteY5" fmla="*/ 762000 h 762007"/>
              <a:gd name="connsiteX0" fmla="*/ 0 w 1065717"/>
              <a:gd name="connsiteY0" fmla="*/ 27767 h 719694"/>
              <a:gd name="connsiteX1" fmla="*/ 151317 w 1065717"/>
              <a:gd name="connsiteY1" fmla="*/ 677354 h 719694"/>
              <a:gd name="connsiteX2" fmla="*/ 422251 w 1065717"/>
              <a:gd name="connsiteY2" fmla="*/ 20 h 719694"/>
              <a:gd name="connsiteX3" fmla="*/ 625451 w 1065717"/>
              <a:gd name="connsiteY3" fmla="*/ 702754 h 719694"/>
              <a:gd name="connsiteX4" fmla="*/ 862517 w 1065717"/>
              <a:gd name="connsiteY4" fmla="*/ 33887 h 719694"/>
              <a:gd name="connsiteX5" fmla="*/ 1065717 w 1065717"/>
              <a:gd name="connsiteY5" fmla="*/ 719687 h 719694"/>
              <a:gd name="connsiteX0" fmla="*/ 0 w 1065717"/>
              <a:gd name="connsiteY0" fmla="*/ 27767 h 719694"/>
              <a:gd name="connsiteX1" fmla="*/ 151317 w 1065717"/>
              <a:gd name="connsiteY1" fmla="*/ 677354 h 719694"/>
              <a:gd name="connsiteX2" fmla="*/ 422251 w 1065717"/>
              <a:gd name="connsiteY2" fmla="*/ 20 h 719694"/>
              <a:gd name="connsiteX3" fmla="*/ 625451 w 1065717"/>
              <a:gd name="connsiteY3" fmla="*/ 702754 h 719694"/>
              <a:gd name="connsiteX4" fmla="*/ 862517 w 1065717"/>
              <a:gd name="connsiteY4" fmla="*/ 33887 h 719694"/>
              <a:gd name="connsiteX5" fmla="*/ 1065717 w 1065717"/>
              <a:gd name="connsiteY5" fmla="*/ 719687 h 71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65717" h="719694">
                <a:moveTo>
                  <a:pt x="0" y="27767"/>
                </a:moveTo>
                <a:cubicBezTo>
                  <a:pt x="70114" y="426270"/>
                  <a:pt x="80942" y="681978"/>
                  <a:pt x="151317" y="677354"/>
                </a:cubicBezTo>
                <a:cubicBezTo>
                  <a:pt x="221692" y="672730"/>
                  <a:pt x="343229" y="-4213"/>
                  <a:pt x="422251" y="20"/>
                </a:cubicBezTo>
                <a:cubicBezTo>
                  <a:pt x="501273" y="4253"/>
                  <a:pt x="552073" y="697109"/>
                  <a:pt x="625451" y="702754"/>
                </a:cubicBezTo>
                <a:cubicBezTo>
                  <a:pt x="698829" y="708399"/>
                  <a:pt x="789139" y="31065"/>
                  <a:pt x="862517" y="33887"/>
                </a:cubicBezTo>
                <a:cubicBezTo>
                  <a:pt x="935895" y="36709"/>
                  <a:pt x="992339" y="722509"/>
                  <a:pt x="1065717" y="719687"/>
                </a:cubicBezTo>
              </a:path>
            </a:pathLst>
          </a:custGeom>
          <a:noFill/>
          <a:ln w="12700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7" name="Freeform 17"/>
          <p:cNvSpPr/>
          <p:nvPr/>
        </p:nvSpPr>
        <p:spPr>
          <a:xfrm rot="21433167">
            <a:off x="5153915" y="3160572"/>
            <a:ext cx="1494942" cy="277519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  <a:gd name="connsiteX0" fmla="*/ 0 w 3293533"/>
              <a:gd name="connsiteY0" fmla="*/ 0 h 1018515"/>
              <a:gd name="connsiteX1" fmla="*/ 135466 w 3293533"/>
              <a:gd name="connsiteY1" fmla="*/ 719667 h 1018515"/>
              <a:gd name="connsiteX2" fmla="*/ 406400 w 3293533"/>
              <a:gd name="connsiteY2" fmla="*/ 42333 h 1018515"/>
              <a:gd name="connsiteX3" fmla="*/ 609600 w 3293533"/>
              <a:gd name="connsiteY3" fmla="*/ 745067 h 1018515"/>
              <a:gd name="connsiteX4" fmla="*/ 846666 w 3293533"/>
              <a:gd name="connsiteY4" fmla="*/ 76200 h 1018515"/>
              <a:gd name="connsiteX5" fmla="*/ 1049866 w 3293533"/>
              <a:gd name="connsiteY5" fmla="*/ 762000 h 1018515"/>
              <a:gd name="connsiteX6" fmla="*/ 1286933 w 3293533"/>
              <a:gd name="connsiteY6" fmla="*/ 59267 h 1018515"/>
              <a:gd name="connsiteX7" fmla="*/ 1490133 w 3293533"/>
              <a:gd name="connsiteY7" fmla="*/ 787400 h 1018515"/>
              <a:gd name="connsiteX8" fmla="*/ 1778000 w 3293533"/>
              <a:gd name="connsiteY8" fmla="*/ 50800 h 1018515"/>
              <a:gd name="connsiteX9" fmla="*/ 1981200 w 3293533"/>
              <a:gd name="connsiteY9" fmla="*/ 821267 h 1018515"/>
              <a:gd name="connsiteX10" fmla="*/ 2184400 w 3293533"/>
              <a:gd name="connsiteY10" fmla="*/ 101600 h 1018515"/>
              <a:gd name="connsiteX11" fmla="*/ 2396066 w 3293533"/>
              <a:gd name="connsiteY11" fmla="*/ 855133 h 1018515"/>
              <a:gd name="connsiteX12" fmla="*/ 2825134 w 3293533"/>
              <a:gd name="connsiteY12" fmla="*/ 1016936 h 1018515"/>
              <a:gd name="connsiteX13" fmla="*/ 2836333 w 3293533"/>
              <a:gd name="connsiteY13" fmla="*/ 880533 h 1018515"/>
              <a:gd name="connsiteX14" fmla="*/ 3141133 w 3293533"/>
              <a:gd name="connsiteY14" fmla="*/ 135467 h 1018515"/>
              <a:gd name="connsiteX15" fmla="*/ 3293533 w 3293533"/>
              <a:gd name="connsiteY15" fmla="*/ 897467 h 1018515"/>
              <a:gd name="connsiteX0" fmla="*/ 0 w 3293533"/>
              <a:gd name="connsiteY0" fmla="*/ 0 h 1106553"/>
              <a:gd name="connsiteX1" fmla="*/ 135466 w 3293533"/>
              <a:gd name="connsiteY1" fmla="*/ 719667 h 1106553"/>
              <a:gd name="connsiteX2" fmla="*/ 406400 w 3293533"/>
              <a:gd name="connsiteY2" fmla="*/ 42333 h 1106553"/>
              <a:gd name="connsiteX3" fmla="*/ 609600 w 3293533"/>
              <a:gd name="connsiteY3" fmla="*/ 745067 h 1106553"/>
              <a:gd name="connsiteX4" fmla="*/ 846666 w 3293533"/>
              <a:gd name="connsiteY4" fmla="*/ 76200 h 1106553"/>
              <a:gd name="connsiteX5" fmla="*/ 1049866 w 3293533"/>
              <a:gd name="connsiteY5" fmla="*/ 762000 h 1106553"/>
              <a:gd name="connsiteX6" fmla="*/ 1286933 w 3293533"/>
              <a:gd name="connsiteY6" fmla="*/ 59267 h 1106553"/>
              <a:gd name="connsiteX7" fmla="*/ 1490133 w 3293533"/>
              <a:gd name="connsiteY7" fmla="*/ 787400 h 1106553"/>
              <a:gd name="connsiteX8" fmla="*/ 1778000 w 3293533"/>
              <a:gd name="connsiteY8" fmla="*/ 50800 h 1106553"/>
              <a:gd name="connsiteX9" fmla="*/ 1981200 w 3293533"/>
              <a:gd name="connsiteY9" fmla="*/ 821267 h 1106553"/>
              <a:gd name="connsiteX10" fmla="*/ 2184400 w 3293533"/>
              <a:gd name="connsiteY10" fmla="*/ 101600 h 1106553"/>
              <a:gd name="connsiteX11" fmla="*/ 2396066 w 3293533"/>
              <a:gd name="connsiteY11" fmla="*/ 855133 h 1106553"/>
              <a:gd name="connsiteX12" fmla="*/ 2825134 w 3293533"/>
              <a:gd name="connsiteY12" fmla="*/ 1016936 h 1106553"/>
              <a:gd name="connsiteX13" fmla="*/ 2836333 w 3293533"/>
              <a:gd name="connsiteY13" fmla="*/ 880533 h 1106553"/>
              <a:gd name="connsiteX14" fmla="*/ 3141133 w 3293533"/>
              <a:gd name="connsiteY14" fmla="*/ 135467 h 1106553"/>
              <a:gd name="connsiteX15" fmla="*/ 3293533 w 3293533"/>
              <a:gd name="connsiteY15" fmla="*/ 897467 h 1106553"/>
              <a:gd name="connsiteX0" fmla="*/ 0 w 3293533"/>
              <a:gd name="connsiteY0" fmla="*/ 0 h 962121"/>
              <a:gd name="connsiteX1" fmla="*/ 135466 w 3293533"/>
              <a:gd name="connsiteY1" fmla="*/ 719667 h 962121"/>
              <a:gd name="connsiteX2" fmla="*/ 406400 w 3293533"/>
              <a:gd name="connsiteY2" fmla="*/ 42333 h 962121"/>
              <a:gd name="connsiteX3" fmla="*/ 609600 w 3293533"/>
              <a:gd name="connsiteY3" fmla="*/ 745067 h 962121"/>
              <a:gd name="connsiteX4" fmla="*/ 846666 w 3293533"/>
              <a:gd name="connsiteY4" fmla="*/ 76200 h 962121"/>
              <a:gd name="connsiteX5" fmla="*/ 1049866 w 3293533"/>
              <a:gd name="connsiteY5" fmla="*/ 762000 h 962121"/>
              <a:gd name="connsiteX6" fmla="*/ 1286933 w 3293533"/>
              <a:gd name="connsiteY6" fmla="*/ 59267 h 962121"/>
              <a:gd name="connsiteX7" fmla="*/ 1490133 w 3293533"/>
              <a:gd name="connsiteY7" fmla="*/ 787400 h 962121"/>
              <a:gd name="connsiteX8" fmla="*/ 1778000 w 3293533"/>
              <a:gd name="connsiteY8" fmla="*/ 50800 h 962121"/>
              <a:gd name="connsiteX9" fmla="*/ 1981200 w 3293533"/>
              <a:gd name="connsiteY9" fmla="*/ 821267 h 962121"/>
              <a:gd name="connsiteX10" fmla="*/ 2184400 w 3293533"/>
              <a:gd name="connsiteY10" fmla="*/ 101600 h 962121"/>
              <a:gd name="connsiteX11" fmla="*/ 2396066 w 3293533"/>
              <a:gd name="connsiteY11" fmla="*/ 855133 h 962121"/>
              <a:gd name="connsiteX12" fmla="*/ 2836333 w 3293533"/>
              <a:gd name="connsiteY12" fmla="*/ 880533 h 962121"/>
              <a:gd name="connsiteX13" fmla="*/ 3141133 w 3293533"/>
              <a:gd name="connsiteY13" fmla="*/ 135467 h 962121"/>
              <a:gd name="connsiteX14" fmla="*/ 3293533 w 3293533"/>
              <a:gd name="connsiteY14" fmla="*/ 897467 h 962121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836333 w 3293533"/>
              <a:gd name="connsiteY11" fmla="*/ 880533 h 897467"/>
              <a:gd name="connsiteX12" fmla="*/ 3141133 w 3293533"/>
              <a:gd name="connsiteY12" fmla="*/ 135467 h 897467"/>
              <a:gd name="connsiteX13" fmla="*/ 3293533 w 3293533"/>
              <a:gd name="connsiteY13" fmla="*/ 897467 h 897467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3141133 w 3293533"/>
              <a:gd name="connsiteY11" fmla="*/ 135467 h 897467"/>
              <a:gd name="connsiteX12" fmla="*/ 3293533 w 3293533"/>
              <a:gd name="connsiteY12" fmla="*/ 897467 h 897467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3293533 w 3293533"/>
              <a:gd name="connsiteY11" fmla="*/ 897467 h 897467"/>
              <a:gd name="connsiteX0" fmla="*/ 0 w 2184400"/>
              <a:gd name="connsiteY0" fmla="*/ 0 h 821340"/>
              <a:gd name="connsiteX1" fmla="*/ 135466 w 2184400"/>
              <a:gd name="connsiteY1" fmla="*/ 719667 h 821340"/>
              <a:gd name="connsiteX2" fmla="*/ 406400 w 2184400"/>
              <a:gd name="connsiteY2" fmla="*/ 42333 h 821340"/>
              <a:gd name="connsiteX3" fmla="*/ 609600 w 2184400"/>
              <a:gd name="connsiteY3" fmla="*/ 745067 h 821340"/>
              <a:gd name="connsiteX4" fmla="*/ 846666 w 2184400"/>
              <a:gd name="connsiteY4" fmla="*/ 76200 h 821340"/>
              <a:gd name="connsiteX5" fmla="*/ 1049866 w 2184400"/>
              <a:gd name="connsiteY5" fmla="*/ 762000 h 821340"/>
              <a:gd name="connsiteX6" fmla="*/ 1286933 w 2184400"/>
              <a:gd name="connsiteY6" fmla="*/ 59267 h 821340"/>
              <a:gd name="connsiteX7" fmla="*/ 1490133 w 2184400"/>
              <a:gd name="connsiteY7" fmla="*/ 787400 h 821340"/>
              <a:gd name="connsiteX8" fmla="*/ 1778000 w 2184400"/>
              <a:gd name="connsiteY8" fmla="*/ 50800 h 821340"/>
              <a:gd name="connsiteX9" fmla="*/ 1981200 w 2184400"/>
              <a:gd name="connsiteY9" fmla="*/ 821267 h 821340"/>
              <a:gd name="connsiteX10" fmla="*/ 2184400 w 2184400"/>
              <a:gd name="connsiteY10" fmla="*/ 101600 h 821340"/>
              <a:gd name="connsiteX0" fmla="*/ 0 w 2184400"/>
              <a:gd name="connsiteY0" fmla="*/ 0 h 787401"/>
              <a:gd name="connsiteX1" fmla="*/ 135466 w 2184400"/>
              <a:gd name="connsiteY1" fmla="*/ 719667 h 787401"/>
              <a:gd name="connsiteX2" fmla="*/ 406400 w 2184400"/>
              <a:gd name="connsiteY2" fmla="*/ 42333 h 787401"/>
              <a:gd name="connsiteX3" fmla="*/ 609600 w 2184400"/>
              <a:gd name="connsiteY3" fmla="*/ 745067 h 787401"/>
              <a:gd name="connsiteX4" fmla="*/ 846666 w 2184400"/>
              <a:gd name="connsiteY4" fmla="*/ 76200 h 787401"/>
              <a:gd name="connsiteX5" fmla="*/ 1049866 w 2184400"/>
              <a:gd name="connsiteY5" fmla="*/ 762000 h 787401"/>
              <a:gd name="connsiteX6" fmla="*/ 1286933 w 2184400"/>
              <a:gd name="connsiteY6" fmla="*/ 59267 h 787401"/>
              <a:gd name="connsiteX7" fmla="*/ 1490133 w 2184400"/>
              <a:gd name="connsiteY7" fmla="*/ 787400 h 787401"/>
              <a:gd name="connsiteX8" fmla="*/ 1778000 w 2184400"/>
              <a:gd name="connsiteY8" fmla="*/ 50800 h 787401"/>
              <a:gd name="connsiteX9" fmla="*/ 2184400 w 2184400"/>
              <a:gd name="connsiteY9" fmla="*/ 101600 h 787401"/>
              <a:gd name="connsiteX0" fmla="*/ 0 w 1777999"/>
              <a:gd name="connsiteY0" fmla="*/ 0 h 787401"/>
              <a:gd name="connsiteX1" fmla="*/ 135466 w 1777999"/>
              <a:gd name="connsiteY1" fmla="*/ 719667 h 787401"/>
              <a:gd name="connsiteX2" fmla="*/ 406400 w 1777999"/>
              <a:gd name="connsiteY2" fmla="*/ 42333 h 787401"/>
              <a:gd name="connsiteX3" fmla="*/ 609600 w 1777999"/>
              <a:gd name="connsiteY3" fmla="*/ 745067 h 787401"/>
              <a:gd name="connsiteX4" fmla="*/ 846666 w 1777999"/>
              <a:gd name="connsiteY4" fmla="*/ 76200 h 787401"/>
              <a:gd name="connsiteX5" fmla="*/ 1049866 w 1777999"/>
              <a:gd name="connsiteY5" fmla="*/ 762000 h 787401"/>
              <a:gd name="connsiteX6" fmla="*/ 1286933 w 1777999"/>
              <a:gd name="connsiteY6" fmla="*/ 59267 h 787401"/>
              <a:gd name="connsiteX7" fmla="*/ 1490133 w 1777999"/>
              <a:gd name="connsiteY7" fmla="*/ 787400 h 787401"/>
              <a:gd name="connsiteX8" fmla="*/ 1778000 w 1777999"/>
              <a:gd name="connsiteY8" fmla="*/ 50800 h 787401"/>
              <a:gd name="connsiteX0" fmla="*/ 0 w 1490134"/>
              <a:gd name="connsiteY0" fmla="*/ 0 h 787401"/>
              <a:gd name="connsiteX1" fmla="*/ 135466 w 1490134"/>
              <a:gd name="connsiteY1" fmla="*/ 719667 h 787401"/>
              <a:gd name="connsiteX2" fmla="*/ 406400 w 1490134"/>
              <a:gd name="connsiteY2" fmla="*/ 42333 h 787401"/>
              <a:gd name="connsiteX3" fmla="*/ 609600 w 1490134"/>
              <a:gd name="connsiteY3" fmla="*/ 745067 h 787401"/>
              <a:gd name="connsiteX4" fmla="*/ 846666 w 1490134"/>
              <a:gd name="connsiteY4" fmla="*/ 76200 h 787401"/>
              <a:gd name="connsiteX5" fmla="*/ 1049866 w 1490134"/>
              <a:gd name="connsiteY5" fmla="*/ 762000 h 787401"/>
              <a:gd name="connsiteX6" fmla="*/ 1286933 w 1490134"/>
              <a:gd name="connsiteY6" fmla="*/ 59267 h 787401"/>
              <a:gd name="connsiteX7" fmla="*/ 1490133 w 1490134"/>
              <a:gd name="connsiteY7" fmla="*/ 787400 h 787401"/>
              <a:gd name="connsiteX0" fmla="*/ 0 w 1286933"/>
              <a:gd name="connsiteY0" fmla="*/ 0 h 762007"/>
              <a:gd name="connsiteX1" fmla="*/ 135466 w 1286933"/>
              <a:gd name="connsiteY1" fmla="*/ 719667 h 762007"/>
              <a:gd name="connsiteX2" fmla="*/ 406400 w 1286933"/>
              <a:gd name="connsiteY2" fmla="*/ 42333 h 762007"/>
              <a:gd name="connsiteX3" fmla="*/ 609600 w 1286933"/>
              <a:gd name="connsiteY3" fmla="*/ 745067 h 762007"/>
              <a:gd name="connsiteX4" fmla="*/ 846666 w 1286933"/>
              <a:gd name="connsiteY4" fmla="*/ 76200 h 762007"/>
              <a:gd name="connsiteX5" fmla="*/ 1049866 w 1286933"/>
              <a:gd name="connsiteY5" fmla="*/ 762000 h 762007"/>
              <a:gd name="connsiteX6" fmla="*/ 1286933 w 1286933"/>
              <a:gd name="connsiteY6" fmla="*/ 59267 h 762007"/>
              <a:gd name="connsiteX0" fmla="*/ 0 w 1049866"/>
              <a:gd name="connsiteY0" fmla="*/ 0 h 762007"/>
              <a:gd name="connsiteX1" fmla="*/ 135466 w 1049866"/>
              <a:gd name="connsiteY1" fmla="*/ 719667 h 762007"/>
              <a:gd name="connsiteX2" fmla="*/ 406400 w 1049866"/>
              <a:gd name="connsiteY2" fmla="*/ 42333 h 762007"/>
              <a:gd name="connsiteX3" fmla="*/ 609600 w 1049866"/>
              <a:gd name="connsiteY3" fmla="*/ 745067 h 762007"/>
              <a:gd name="connsiteX4" fmla="*/ 846666 w 1049866"/>
              <a:gd name="connsiteY4" fmla="*/ 76200 h 762007"/>
              <a:gd name="connsiteX5" fmla="*/ 1049866 w 1049866"/>
              <a:gd name="connsiteY5" fmla="*/ 762000 h 762007"/>
              <a:gd name="connsiteX0" fmla="*/ 0 w 1065717"/>
              <a:gd name="connsiteY0" fmla="*/ 27767 h 719694"/>
              <a:gd name="connsiteX1" fmla="*/ 151317 w 1065717"/>
              <a:gd name="connsiteY1" fmla="*/ 677354 h 719694"/>
              <a:gd name="connsiteX2" fmla="*/ 422251 w 1065717"/>
              <a:gd name="connsiteY2" fmla="*/ 20 h 719694"/>
              <a:gd name="connsiteX3" fmla="*/ 625451 w 1065717"/>
              <a:gd name="connsiteY3" fmla="*/ 702754 h 719694"/>
              <a:gd name="connsiteX4" fmla="*/ 862517 w 1065717"/>
              <a:gd name="connsiteY4" fmla="*/ 33887 h 719694"/>
              <a:gd name="connsiteX5" fmla="*/ 1065717 w 1065717"/>
              <a:gd name="connsiteY5" fmla="*/ 719687 h 719694"/>
              <a:gd name="connsiteX0" fmla="*/ 0 w 1065717"/>
              <a:gd name="connsiteY0" fmla="*/ 27767 h 719694"/>
              <a:gd name="connsiteX1" fmla="*/ 151317 w 1065717"/>
              <a:gd name="connsiteY1" fmla="*/ 677354 h 719694"/>
              <a:gd name="connsiteX2" fmla="*/ 422251 w 1065717"/>
              <a:gd name="connsiteY2" fmla="*/ 20 h 719694"/>
              <a:gd name="connsiteX3" fmla="*/ 625451 w 1065717"/>
              <a:gd name="connsiteY3" fmla="*/ 702754 h 719694"/>
              <a:gd name="connsiteX4" fmla="*/ 862517 w 1065717"/>
              <a:gd name="connsiteY4" fmla="*/ 33887 h 719694"/>
              <a:gd name="connsiteX5" fmla="*/ 1065717 w 1065717"/>
              <a:gd name="connsiteY5" fmla="*/ 719687 h 71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65717" h="719694">
                <a:moveTo>
                  <a:pt x="0" y="27767"/>
                </a:moveTo>
                <a:cubicBezTo>
                  <a:pt x="70114" y="426270"/>
                  <a:pt x="80942" y="681978"/>
                  <a:pt x="151317" y="677354"/>
                </a:cubicBezTo>
                <a:cubicBezTo>
                  <a:pt x="221692" y="672730"/>
                  <a:pt x="343229" y="-4213"/>
                  <a:pt x="422251" y="20"/>
                </a:cubicBezTo>
                <a:cubicBezTo>
                  <a:pt x="501273" y="4253"/>
                  <a:pt x="552073" y="697109"/>
                  <a:pt x="625451" y="702754"/>
                </a:cubicBezTo>
                <a:cubicBezTo>
                  <a:pt x="698829" y="708399"/>
                  <a:pt x="789139" y="31065"/>
                  <a:pt x="862517" y="33887"/>
                </a:cubicBezTo>
                <a:cubicBezTo>
                  <a:pt x="935895" y="36709"/>
                  <a:pt x="992339" y="722509"/>
                  <a:pt x="1065717" y="719687"/>
                </a:cubicBezTo>
              </a:path>
            </a:pathLst>
          </a:custGeom>
          <a:noFill/>
          <a:ln w="38100" cmpd="sng">
            <a:solidFill>
              <a:srgbClr val="8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grpSp>
        <p:nvGrpSpPr>
          <p:cNvPr id="54" name="Groeperen 53"/>
          <p:cNvGrpSpPr/>
          <p:nvPr/>
        </p:nvGrpSpPr>
        <p:grpSpPr>
          <a:xfrm>
            <a:off x="827584" y="4173673"/>
            <a:ext cx="3456384" cy="1730632"/>
            <a:chOff x="827584" y="4173673"/>
            <a:chExt cx="3456384" cy="1730632"/>
          </a:xfrm>
        </p:grpSpPr>
        <p:sp>
          <p:nvSpPr>
            <p:cNvPr id="39" name="Afgeronde rechthoek 38"/>
            <p:cNvSpPr/>
            <p:nvPr/>
          </p:nvSpPr>
          <p:spPr>
            <a:xfrm>
              <a:off x="827584" y="4173673"/>
              <a:ext cx="3456384" cy="1730632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r>
                <a:rPr lang="en-US" sz="1800" dirty="0">
                  <a:solidFill>
                    <a:schemeClr val="tx1"/>
                  </a:solidFill>
                </a:rPr>
                <a:t>The electronic spin can be </a:t>
              </a:r>
              <a:r>
                <a:rPr lang="en-US" sz="1800" dirty="0" smtClean="0">
                  <a:solidFill>
                    <a:schemeClr val="tx1"/>
                  </a:solidFill>
                </a:rPr>
                <a:t>rotated with microwave pulses</a:t>
              </a:r>
              <a:endParaRPr lang="en-US" sz="1800" dirty="0">
                <a:solidFill>
                  <a:schemeClr val="tx1"/>
                </a:solidFill>
              </a:endParaRPr>
            </a:p>
          </p:txBody>
        </p:sp>
        <p:pic>
          <p:nvPicPr>
            <p:cNvPr id="40" name="Afbeelding 39" descr="PurpleSpin.ai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1135157" y="5129542"/>
              <a:ext cx="548959" cy="513156"/>
            </a:xfrm>
            <a:prstGeom prst="rect">
              <a:avLst/>
            </a:prstGeom>
          </p:spPr>
        </p:pic>
        <p:sp>
          <p:nvSpPr>
            <p:cNvPr id="43" name="Pijl links 42"/>
            <p:cNvSpPr/>
            <p:nvPr/>
          </p:nvSpPr>
          <p:spPr>
            <a:xfrm>
              <a:off x="2895721" y="5192161"/>
              <a:ext cx="308127" cy="387919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7" name="Afbeelding 46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79964" y="5256347"/>
              <a:ext cx="326065" cy="317500"/>
            </a:xfrm>
            <a:prstGeom prst="rect">
              <a:avLst/>
            </a:prstGeom>
          </p:spPr>
        </p:pic>
        <p:pic>
          <p:nvPicPr>
            <p:cNvPr id="52" name="Afbeelding 51" descr="PurpleSpin.ai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278109">
              <a:off x="3215293" y="5154586"/>
              <a:ext cx="548959" cy="513156"/>
            </a:xfrm>
            <a:prstGeom prst="rect">
              <a:avLst/>
            </a:prstGeom>
          </p:spPr>
        </p:pic>
        <p:sp>
          <p:nvSpPr>
            <p:cNvPr id="51" name="Freeform 17"/>
            <p:cNvSpPr/>
            <p:nvPr/>
          </p:nvSpPr>
          <p:spPr>
            <a:xfrm rot="20962063">
              <a:off x="1990201" y="5331045"/>
              <a:ext cx="774979" cy="143866"/>
            </a:xfrm>
            <a:custGeom>
              <a:avLst/>
              <a:gdLst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2396066 w 3293533"/>
                <a:gd name="connsiteY11" fmla="*/ 855133 h 897467"/>
                <a:gd name="connsiteX12" fmla="*/ 2616200 w 3293533"/>
                <a:gd name="connsiteY12" fmla="*/ 118533 h 897467"/>
                <a:gd name="connsiteX13" fmla="*/ 2836333 w 3293533"/>
                <a:gd name="connsiteY13" fmla="*/ 880533 h 897467"/>
                <a:gd name="connsiteX14" fmla="*/ 3141133 w 3293533"/>
                <a:gd name="connsiteY14" fmla="*/ 135467 h 897467"/>
                <a:gd name="connsiteX15" fmla="*/ 3293533 w 3293533"/>
                <a:gd name="connsiteY15" fmla="*/ 897467 h 897467"/>
                <a:gd name="connsiteX0" fmla="*/ 0 w 3293533"/>
                <a:gd name="connsiteY0" fmla="*/ 0 h 1018515"/>
                <a:gd name="connsiteX1" fmla="*/ 135466 w 3293533"/>
                <a:gd name="connsiteY1" fmla="*/ 719667 h 1018515"/>
                <a:gd name="connsiteX2" fmla="*/ 406400 w 3293533"/>
                <a:gd name="connsiteY2" fmla="*/ 42333 h 1018515"/>
                <a:gd name="connsiteX3" fmla="*/ 609600 w 3293533"/>
                <a:gd name="connsiteY3" fmla="*/ 745067 h 1018515"/>
                <a:gd name="connsiteX4" fmla="*/ 846666 w 3293533"/>
                <a:gd name="connsiteY4" fmla="*/ 76200 h 1018515"/>
                <a:gd name="connsiteX5" fmla="*/ 1049866 w 3293533"/>
                <a:gd name="connsiteY5" fmla="*/ 762000 h 1018515"/>
                <a:gd name="connsiteX6" fmla="*/ 1286933 w 3293533"/>
                <a:gd name="connsiteY6" fmla="*/ 59267 h 1018515"/>
                <a:gd name="connsiteX7" fmla="*/ 1490133 w 3293533"/>
                <a:gd name="connsiteY7" fmla="*/ 787400 h 1018515"/>
                <a:gd name="connsiteX8" fmla="*/ 1778000 w 3293533"/>
                <a:gd name="connsiteY8" fmla="*/ 50800 h 1018515"/>
                <a:gd name="connsiteX9" fmla="*/ 1981200 w 3293533"/>
                <a:gd name="connsiteY9" fmla="*/ 821267 h 1018515"/>
                <a:gd name="connsiteX10" fmla="*/ 2184400 w 3293533"/>
                <a:gd name="connsiteY10" fmla="*/ 101600 h 1018515"/>
                <a:gd name="connsiteX11" fmla="*/ 2396066 w 3293533"/>
                <a:gd name="connsiteY11" fmla="*/ 855133 h 1018515"/>
                <a:gd name="connsiteX12" fmla="*/ 2825134 w 3293533"/>
                <a:gd name="connsiteY12" fmla="*/ 1016936 h 1018515"/>
                <a:gd name="connsiteX13" fmla="*/ 2836333 w 3293533"/>
                <a:gd name="connsiteY13" fmla="*/ 880533 h 1018515"/>
                <a:gd name="connsiteX14" fmla="*/ 3141133 w 3293533"/>
                <a:gd name="connsiteY14" fmla="*/ 135467 h 1018515"/>
                <a:gd name="connsiteX15" fmla="*/ 3293533 w 3293533"/>
                <a:gd name="connsiteY15" fmla="*/ 897467 h 1018515"/>
                <a:gd name="connsiteX0" fmla="*/ 0 w 3293533"/>
                <a:gd name="connsiteY0" fmla="*/ 0 h 1106553"/>
                <a:gd name="connsiteX1" fmla="*/ 135466 w 3293533"/>
                <a:gd name="connsiteY1" fmla="*/ 719667 h 1106553"/>
                <a:gd name="connsiteX2" fmla="*/ 406400 w 3293533"/>
                <a:gd name="connsiteY2" fmla="*/ 42333 h 1106553"/>
                <a:gd name="connsiteX3" fmla="*/ 609600 w 3293533"/>
                <a:gd name="connsiteY3" fmla="*/ 745067 h 1106553"/>
                <a:gd name="connsiteX4" fmla="*/ 846666 w 3293533"/>
                <a:gd name="connsiteY4" fmla="*/ 76200 h 1106553"/>
                <a:gd name="connsiteX5" fmla="*/ 1049866 w 3293533"/>
                <a:gd name="connsiteY5" fmla="*/ 762000 h 1106553"/>
                <a:gd name="connsiteX6" fmla="*/ 1286933 w 3293533"/>
                <a:gd name="connsiteY6" fmla="*/ 59267 h 1106553"/>
                <a:gd name="connsiteX7" fmla="*/ 1490133 w 3293533"/>
                <a:gd name="connsiteY7" fmla="*/ 787400 h 1106553"/>
                <a:gd name="connsiteX8" fmla="*/ 1778000 w 3293533"/>
                <a:gd name="connsiteY8" fmla="*/ 50800 h 1106553"/>
                <a:gd name="connsiteX9" fmla="*/ 1981200 w 3293533"/>
                <a:gd name="connsiteY9" fmla="*/ 821267 h 1106553"/>
                <a:gd name="connsiteX10" fmla="*/ 2184400 w 3293533"/>
                <a:gd name="connsiteY10" fmla="*/ 101600 h 1106553"/>
                <a:gd name="connsiteX11" fmla="*/ 2396066 w 3293533"/>
                <a:gd name="connsiteY11" fmla="*/ 855133 h 1106553"/>
                <a:gd name="connsiteX12" fmla="*/ 2825134 w 3293533"/>
                <a:gd name="connsiteY12" fmla="*/ 1016936 h 1106553"/>
                <a:gd name="connsiteX13" fmla="*/ 2836333 w 3293533"/>
                <a:gd name="connsiteY13" fmla="*/ 880533 h 1106553"/>
                <a:gd name="connsiteX14" fmla="*/ 3141133 w 3293533"/>
                <a:gd name="connsiteY14" fmla="*/ 135467 h 1106553"/>
                <a:gd name="connsiteX15" fmla="*/ 3293533 w 3293533"/>
                <a:gd name="connsiteY15" fmla="*/ 897467 h 1106553"/>
                <a:gd name="connsiteX0" fmla="*/ 0 w 3293533"/>
                <a:gd name="connsiteY0" fmla="*/ 0 h 962121"/>
                <a:gd name="connsiteX1" fmla="*/ 135466 w 3293533"/>
                <a:gd name="connsiteY1" fmla="*/ 719667 h 962121"/>
                <a:gd name="connsiteX2" fmla="*/ 406400 w 3293533"/>
                <a:gd name="connsiteY2" fmla="*/ 42333 h 962121"/>
                <a:gd name="connsiteX3" fmla="*/ 609600 w 3293533"/>
                <a:gd name="connsiteY3" fmla="*/ 745067 h 962121"/>
                <a:gd name="connsiteX4" fmla="*/ 846666 w 3293533"/>
                <a:gd name="connsiteY4" fmla="*/ 76200 h 962121"/>
                <a:gd name="connsiteX5" fmla="*/ 1049866 w 3293533"/>
                <a:gd name="connsiteY5" fmla="*/ 762000 h 962121"/>
                <a:gd name="connsiteX6" fmla="*/ 1286933 w 3293533"/>
                <a:gd name="connsiteY6" fmla="*/ 59267 h 962121"/>
                <a:gd name="connsiteX7" fmla="*/ 1490133 w 3293533"/>
                <a:gd name="connsiteY7" fmla="*/ 787400 h 962121"/>
                <a:gd name="connsiteX8" fmla="*/ 1778000 w 3293533"/>
                <a:gd name="connsiteY8" fmla="*/ 50800 h 962121"/>
                <a:gd name="connsiteX9" fmla="*/ 1981200 w 3293533"/>
                <a:gd name="connsiteY9" fmla="*/ 821267 h 962121"/>
                <a:gd name="connsiteX10" fmla="*/ 2184400 w 3293533"/>
                <a:gd name="connsiteY10" fmla="*/ 101600 h 962121"/>
                <a:gd name="connsiteX11" fmla="*/ 2396066 w 3293533"/>
                <a:gd name="connsiteY11" fmla="*/ 855133 h 962121"/>
                <a:gd name="connsiteX12" fmla="*/ 2836333 w 3293533"/>
                <a:gd name="connsiteY12" fmla="*/ 880533 h 962121"/>
                <a:gd name="connsiteX13" fmla="*/ 3141133 w 3293533"/>
                <a:gd name="connsiteY13" fmla="*/ 135467 h 962121"/>
                <a:gd name="connsiteX14" fmla="*/ 3293533 w 3293533"/>
                <a:gd name="connsiteY14" fmla="*/ 897467 h 962121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2836333 w 3293533"/>
                <a:gd name="connsiteY11" fmla="*/ 880533 h 897467"/>
                <a:gd name="connsiteX12" fmla="*/ 3141133 w 3293533"/>
                <a:gd name="connsiteY12" fmla="*/ 135467 h 897467"/>
                <a:gd name="connsiteX13" fmla="*/ 3293533 w 3293533"/>
                <a:gd name="connsiteY13" fmla="*/ 897467 h 897467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3141133 w 3293533"/>
                <a:gd name="connsiteY11" fmla="*/ 135467 h 897467"/>
                <a:gd name="connsiteX12" fmla="*/ 3293533 w 3293533"/>
                <a:gd name="connsiteY12" fmla="*/ 897467 h 897467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3293533 w 3293533"/>
                <a:gd name="connsiteY11" fmla="*/ 897467 h 897467"/>
                <a:gd name="connsiteX0" fmla="*/ 0 w 2184400"/>
                <a:gd name="connsiteY0" fmla="*/ 0 h 821340"/>
                <a:gd name="connsiteX1" fmla="*/ 135466 w 2184400"/>
                <a:gd name="connsiteY1" fmla="*/ 719667 h 821340"/>
                <a:gd name="connsiteX2" fmla="*/ 406400 w 2184400"/>
                <a:gd name="connsiteY2" fmla="*/ 42333 h 821340"/>
                <a:gd name="connsiteX3" fmla="*/ 609600 w 2184400"/>
                <a:gd name="connsiteY3" fmla="*/ 745067 h 821340"/>
                <a:gd name="connsiteX4" fmla="*/ 846666 w 2184400"/>
                <a:gd name="connsiteY4" fmla="*/ 76200 h 821340"/>
                <a:gd name="connsiteX5" fmla="*/ 1049866 w 2184400"/>
                <a:gd name="connsiteY5" fmla="*/ 762000 h 821340"/>
                <a:gd name="connsiteX6" fmla="*/ 1286933 w 2184400"/>
                <a:gd name="connsiteY6" fmla="*/ 59267 h 821340"/>
                <a:gd name="connsiteX7" fmla="*/ 1490133 w 2184400"/>
                <a:gd name="connsiteY7" fmla="*/ 787400 h 821340"/>
                <a:gd name="connsiteX8" fmla="*/ 1778000 w 2184400"/>
                <a:gd name="connsiteY8" fmla="*/ 50800 h 821340"/>
                <a:gd name="connsiteX9" fmla="*/ 1981200 w 2184400"/>
                <a:gd name="connsiteY9" fmla="*/ 821267 h 821340"/>
                <a:gd name="connsiteX10" fmla="*/ 2184400 w 2184400"/>
                <a:gd name="connsiteY10" fmla="*/ 101600 h 821340"/>
                <a:gd name="connsiteX0" fmla="*/ 0 w 2184400"/>
                <a:gd name="connsiteY0" fmla="*/ 0 h 787401"/>
                <a:gd name="connsiteX1" fmla="*/ 135466 w 2184400"/>
                <a:gd name="connsiteY1" fmla="*/ 719667 h 787401"/>
                <a:gd name="connsiteX2" fmla="*/ 406400 w 2184400"/>
                <a:gd name="connsiteY2" fmla="*/ 42333 h 787401"/>
                <a:gd name="connsiteX3" fmla="*/ 609600 w 2184400"/>
                <a:gd name="connsiteY3" fmla="*/ 745067 h 787401"/>
                <a:gd name="connsiteX4" fmla="*/ 846666 w 2184400"/>
                <a:gd name="connsiteY4" fmla="*/ 76200 h 787401"/>
                <a:gd name="connsiteX5" fmla="*/ 1049866 w 2184400"/>
                <a:gd name="connsiteY5" fmla="*/ 762000 h 787401"/>
                <a:gd name="connsiteX6" fmla="*/ 1286933 w 2184400"/>
                <a:gd name="connsiteY6" fmla="*/ 59267 h 787401"/>
                <a:gd name="connsiteX7" fmla="*/ 1490133 w 2184400"/>
                <a:gd name="connsiteY7" fmla="*/ 787400 h 787401"/>
                <a:gd name="connsiteX8" fmla="*/ 1778000 w 2184400"/>
                <a:gd name="connsiteY8" fmla="*/ 50800 h 787401"/>
                <a:gd name="connsiteX9" fmla="*/ 2184400 w 2184400"/>
                <a:gd name="connsiteY9" fmla="*/ 101600 h 787401"/>
                <a:gd name="connsiteX0" fmla="*/ 0 w 1777999"/>
                <a:gd name="connsiteY0" fmla="*/ 0 h 787401"/>
                <a:gd name="connsiteX1" fmla="*/ 135466 w 1777999"/>
                <a:gd name="connsiteY1" fmla="*/ 719667 h 787401"/>
                <a:gd name="connsiteX2" fmla="*/ 406400 w 1777999"/>
                <a:gd name="connsiteY2" fmla="*/ 42333 h 787401"/>
                <a:gd name="connsiteX3" fmla="*/ 609600 w 1777999"/>
                <a:gd name="connsiteY3" fmla="*/ 745067 h 787401"/>
                <a:gd name="connsiteX4" fmla="*/ 846666 w 1777999"/>
                <a:gd name="connsiteY4" fmla="*/ 76200 h 787401"/>
                <a:gd name="connsiteX5" fmla="*/ 1049866 w 1777999"/>
                <a:gd name="connsiteY5" fmla="*/ 762000 h 787401"/>
                <a:gd name="connsiteX6" fmla="*/ 1286933 w 1777999"/>
                <a:gd name="connsiteY6" fmla="*/ 59267 h 787401"/>
                <a:gd name="connsiteX7" fmla="*/ 1490133 w 1777999"/>
                <a:gd name="connsiteY7" fmla="*/ 787400 h 787401"/>
                <a:gd name="connsiteX8" fmla="*/ 1778000 w 1777999"/>
                <a:gd name="connsiteY8" fmla="*/ 50800 h 787401"/>
                <a:gd name="connsiteX0" fmla="*/ 0 w 1490134"/>
                <a:gd name="connsiteY0" fmla="*/ 0 h 787401"/>
                <a:gd name="connsiteX1" fmla="*/ 135466 w 1490134"/>
                <a:gd name="connsiteY1" fmla="*/ 719667 h 787401"/>
                <a:gd name="connsiteX2" fmla="*/ 406400 w 1490134"/>
                <a:gd name="connsiteY2" fmla="*/ 42333 h 787401"/>
                <a:gd name="connsiteX3" fmla="*/ 609600 w 1490134"/>
                <a:gd name="connsiteY3" fmla="*/ 745067 h 787401"/>
                <a:gd name="connsiteX4" fmla="*/ 846666 w 1490134"/>
                <a:gd name="connsiteY4" fmla="*/ 76200 h 787401"/>
                <a:gd name="connsiteX5" fmla="*/ 1049866 w 1490134"/>
                <a:gd name="connsiteY5" fmla="*/ 762000 h 787401"/>
                <a:gd name="connsiteX6" fmla="*/ 1286933 w 1490134"/>
                <a:gd name="connsiteY6" fmla="*/ 59267 h 787401"/>
                <a:gd name="connsiteX7" fmla="*/ 1490133 w 1490134"/>
                <a:gd name="connsiteY7" fmla="*/ 787400 h 787401"/>
                <a:gd name="connsiteX0" fmla="*/ 0 w 1286933"/>
                <a:gd name="connsiteY0" fmla="*/ 0 h 762007"/>
                <a:gd name="connsiteX1" fmla="*/ 135466 w 1286933"/>
                <a:gd name="connsiteY1" fmla="*/ 719667 h 762007"/>
                <a:gd name="connsiteX2" fmla="*/ 406400 w 1286933"/>
                <a:gd name="connsiteY2" fmla="*/ 42333 h 762007"/>
                <a:gd name="connsiteX3" fmla="*/ 609600 w 1286933"/>
                <a:gd name="connsiteY3" fmla="*/ 745067 h 762007"/>
                <a:gd name="connsiteX4" fmla="*/ 846666 w 1286933"/>
                <a:gd name="connsiteY4" fmla="*/ 76200 h 762007"/>
                <a:gd name="connsiteX5" fmla="*/ 1049866 w 1286933"/>
                <a:gd name="connsiteY5" fmla="*/ 762000 h 762007"/>
                <a:gd name="connsiteX6" fmla="*/ 1286933 w 1286933"/>
                <a:gd name="connsiteY6" fmla="*/ 59267 h 762007"/>
                <a:gd name="connsiteX0" fmla="*/ 0 w 1049866"/>
                <a:gd name="connsiteY0" fmla="*/ 0 h 762007"/>
                <a:gd name="connsiteX1" fmla="*/ 135466 w 1049866"/>
                <a:gd name="connsiteY1" fmla="*/ 719667 h 762007"/>
                <a:gd name="connsiteX2" fmla="*/ 406400 w 1049866"/>
                <a:gd name="connsiteY2" fmla="*/ 42333 h 762007"/>
                <a:gd name="connsiteX3" fmla="*/ 609600 w 1049866"/>
                <a:gd name="connsiteY3" fmla="*/ 745067 h 762007"/>
                <a:gd name="connsiteX4" fmla="*/ 846666 w 1049866"/>
                <a:gd name="connsiteY4" fmla="*/ 76200 h 762007"/>
                <a:gd name="connsiteX5" fmla="*/ 1049866 w 1049866"/>
                <a:gd name="connsiteY5" fmla="*/ 762000 h 762007"/>
                <a:gd name="connsiteX0" fmla="*/ 0 w 1065717"/>
                <a:gd name="connsiteY0" fmla="*/ 27767 h 719694"/>
                <a:gd name="connsiteX1" fmla="*/ 151317 w 1065717"/>
                <a:gd name="connsiteY1" fmla="*/ 677354 h 719694"/>
                <a:gd name="connsiteX2" fmla="*/ 422251 w 1065717"/>
                <a:gd name="connsiteY2" fmla="*/ 20 h 719694"/>
                <a:gd name="connsiteX3" fmla="*/ 625451 w 1065717"/>
                <a:gd name="connsiteY3" fmla="*/ 702754 h 719694"/>
                <a:gd name="connsiteX4" fmla="*/ 862517 w 1065717"/>
                <a:gd name="connsiteY4" fmla="*/ 33887 h 719694"/>
                <a:gd name="connsiteX5" fmla="*/ 1065717 w 1065717"/>
                <a:gd name="connsiteY5" fmla="*/ 719687 h 719694"/>
                <a:gd name="connsiteX0" fmla="*/ 0 w 1065717"/>
                <a:gd name="connsiteY0" fmla="*/ 27767 h 719694"/>
                <a:gd name="connsiteX1" fmla="*/ 151317 w 1065717"/>
                <a:gd name="connsiteY1" fmla="*/ 677354 h 719694"/>
                <a:gd name="connsiteX2" fmla="*/ 422251 w 1065717"/>
                <a:gd name="connsiteY2" fmla="*/ 20 h 719694"/>
                <a:gd name="connsiteX3" fmla="*/ 625451 w 1065717"/>
                <a:gd name="connsiteY3" fmla="*/ 702754 h 719694"/>
                <a:gd name="connsiteX4" fmla="*/ 862517 w 1065717"/>
                <a:gd name="connsiteY4" fmla="*/ 33887 h 719694"/>
                <a:gd name="connsiteX5" fmla="*/ 1065717 w 1065717"/>
                <a:gd name="connsiteY5" fmla="*/ 719687 h 719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5717" h="719694">
                  <a:moveTo>
                    <a:pt x="0" y="27767"/>
                  </a:moveTo>
                  <a:cubicBezTo>
                    <a:pt x="70114" y="426270"/>
                    <a:pt x="80942" y="681978"/>
                    <a:pt x="151317" y="677354"/>
                  </a:cubicBezTo>
                  <a:cubicBezTo>
                    <a:pt x="221692" y="672730"/>
                    <a:pt x="343229" y="-4213"/>
                    <a:pt x="422251" y="20"/>
                  </a:cubicBezTo>
                  <a:cubicBezTo>
                    <a:pt x="501273" y="4253"/>
                    <a:pt x="552073" y="697109"/>
                    <a:pt x="625451" y="702754"/>
                  </a:cubicBezTo>
                  <a:cubicBezTo>
                    <a:pt x="698829" y="708399"/>
                    <a:pt x="789139" y="31065"/>
                    <a:pt x="862517" y="33887"/>
                  </a:cubicBezTo>
                  <a:cubicBezTo>
                    <a:pt x="935895" y="36709"/>
                    <a:pt x="992339" y="722509"/>
                    <a:pt x="1065717" y="719687"/>
                  </a:cubicBezTo>
                </a:path>
              </a:pathLst>
            </a:custGeom>
            <a:noFill/>
            <a:ln w="38100" cmpd="sng">
              <a:solidFill>
                <a:srgbClr val="80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sp>
        <p:nvSpPr>
          <p:cNvPr id="5" name="Ovaal 4"/>
          <p:cNvSpPr/>
          <p:nvPr/>
        </p:nvSpPr>
        <p:spPr>
          <a:xfrm>
            <a:off x="5436096" y="1628800"/>
            <a:ext cx="3627547" cy="3627547"/>
          </a:xfrm>
          <a:prstGeom prst="ellipse">
            <a:avLst/>
          </a:prstGeom>
          <a:noFill/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cxnSp>
        <p:nvCxnSpPr>
          <p:cNvPr id="7" name="Rechte verbindingslijn 6"/>
          <p:cNvCxnSpPr/>
          <p:nvPr/>
        </p:nvCxnSpPr>
        <p:spPr bwMode="auto">
          <a:xfrm flipH="1">
            <a:off x="5220072" y="3237180"/>
            <a:ext cx="216024" cy="220804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7" name="Rechte verbindingslijn 36"/>
          <p:cNvCxnSpPr/>
          <p:nvPr/>
        </p:nvCxnSpPr>
        <p:spPr bwMode="auto">
          <a:xfrm flipH="1">
            <a:off x="5292080" y="5192161"/>
            <a:ext cx="2448272" cy="381686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6629054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35" presetClass="emph" presetSubtype="0" repeatCount="5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7"/>
                                            </p:cond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0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221 0.03167 L 0.3161 -0.52404 " pathEditMode="relative" ptsTypes="AA">
                                      <p:cBhvr>
                                        <p:cTn id="13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17" dur="1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5" presetClass="emph" presetSubtype="0" repeatCount="5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0"/>
                                            </p:cond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0" presetClass="pat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577 0.00116 L 0.23268 0.00116 " pathEditMode="relative" rAng="0" ptsTypes="AA">
                                      <p:cBhvr>
                                        <p:cTn id="31" dur="5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845" y="0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30"/>
                                            </p:cond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32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33" dur="5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6" grpId="1" animBg="1"/>
      <p:bldP spid="17" grpId="2" animBg="1"/>
      <p:bldP spid="17" grpId="3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Carbon spins rotate around different axes depending on the electron state</a:t>
            </a:r>
            <a:endParaRPr lang="en-US" dirty="0"/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Electron spin dependent carbon rotations</a:t>
            </a:r>
            <a:endParaRPr lang="en-US" dirty="0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14" name="Groeperen 13"/>
          <p:cNvGrpSpPr/>
          <p:nvPr/>
        </p:nvGrpSpPr>
        <p:grpSpPr>
          <a:xfrm>
            <a:off x="1115616" y="2848355"/>
            <a:ext cx="1826039" cy="1826039"/>
            <a:chOff x="3923928" y="2852936"/>
            <a:chExt cx="1206354" cy="1206354"/>
          </a:xfrm>
        </p:grpSpPr>
        <p:pic>
          <p:nvPicPr>
            <p:cNvPr id="8" name="Afbeelding 7" descr="NV_No_Spin_NoText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2852936"/>
              <a:ext cx="1206354" cy="1206354"/>
            </a:xfrm>
            <a:prstGeom prst="rect">
              <a:avLst/>
            </a:prstGeom>
          </p:spPr>
        </p:pic>
        <p:grpSp>
          <p:nvGrpSpPr>
            <p:cNvPr id="9" name="Groeperen 8"/>
            <p:cNvGrpSpPr/>
            <p:nvPr/>
          </p:nvGrpSpPr>
          <p:grpSpPr>
            <a:xfrm>
              <a:off x="4249343" y="3180240"/>
              <a:ext cx="374419" cy="263109"/>
              <a:chOff x="5888050" y="1673929"/>
              <a:chExt cx="2743200" cy="1927687"/>
            </a:xfrm>
          </p:grpSpPr>
          <p:pic>
            <p:nvPicPr>
              <p:cNvPr id="10" name="Afbeelding 9" descr="PurpleRotation.png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888050" y="1673929"/>
                <a:ext cx="2743200" cy="1828800"/>
              </a:xfrm>
              <a:prstGeom prst="rect">
                <a:avLst/>
              </a:prstGeom>
            </p:spPr>
          </p:pic>
          <p:pic>
            <p:nvPicPr>
              <p:cNvPr id="11" name="Afbeelding 10" descr="PurpleSpin.ai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157945" y="1772815"/>
                <a:ext cx="1828802" cy="1828801"/>
              </a:xfrm>
              <a:prstGeom prst="rect">
                <a:avLst/>
              </a:prstGeom>
            </p:spPr>
          </p:pic>
        </p:grpSp>
      </p:grpSp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200000">
            <a:off x="6086692" y="4951339"/>
            <a:ext cx="682550" cy="682549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600000">
            <a:off x="5871605" y="2489305"/>
            <a:ext cx="682550" cy="682549"/>
          </a:xfrm>
          <a:prstGeom prst="rect">
            <a:avLst/>
          </a:prstGeom>
        </p:spPr>
      </p:pic>
      <p:grpSp>
        <p:nvGrpSpPr>
          <p:cNvPr id="36" name="Groeperen 35"/>
          <p:cNvGrpSpPr/>
          <p:nvPr/>
        </p:nvGrpSpPr>
        <p:grpSpPr>
          <a:xfrm>
            <a:off x="5992777" y="3717371"/>
            <a:ext cx="1051187" cy="1871869"/>
            <a:chOff x="5952842" y="2852936"/>
            <a:chExt cx="620864" cy="1105584"/>
          </a:xfrm>
        </p:grpSpPr>
        <p:cxnSp>
          <p:nvCxnSpPr>
            <p:cNvPr id="19" name="Rechte verbindingslijn 18"/>
            <p:cNvCxnSpPr/>
            <p:nvPr/>
          </p:nvCxnSpPr>
          <p:spPr bwMode="auto">
            <a:xfrm flipV="1">
              <a:off x="6154410" y="3132651"/>
              <a:ext cx="0" cy="676459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0" name="Rechte verbindingslijn 19"/>
            <p:cNvCxnSpPr/>
            <p:nvPr/>
          </p:nvCxnSpPr>
          <p:spPr bwMode="auto">
            <a:xfrm flipV="1">
              <a:off x="6147166" y="2852936"/>
              <a:ext cx="426539" cy="956174"/>
            </a:xfrm>
            <a:prstGeom prst="line">
              <a:avLst/>
            </a:prstGeom>
            <a:solidFill>
              <a:schemeClr val="accent1"/>
            </a:solidFill>
            <a:ln w="57150" cap="flat" cmpd="sng" algn="ctr">
              <a:solidFill>
                <a:srgbClr val="FF66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4" name="Rechte verbindingslijn 23"/>
            <p:cNvCxnSpPr/>
            <p:nvPr/>
          </p:nvCxnSpPr>
          <p:spPr bwMode="auto">
            <a:xfrm flipH="1">
              <a:off x="6147166" y="3535096"/>
              <a:ext cx="426540" cy="27401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8" name="Rechte verbindingslijn 27"/>
            <p:cNvCxnSpPr/>
            <p:nvPr/>
          </p:nvCxnSpPr>
          <p:spPr bwMode="auto">
            <a:xfrm flipH="1">
              <a:off x="6154410" y="2858637"/>
              <a:ext cx="406423" cy="27401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0" name="Rechte verbindingslijn 29"/>
            <p:cNvCxnSpPr/>
            <p:nvPr/>
          </p:nvCxnSpPr>
          <p:spPr bwMode="auto">
            <a:xfrm flipV="1">
              <a:off x="6560833" y="2878926"/>
              <a:ext cx="0" cy="676459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13" name="Afbeelding 12" descr="OrangeSpin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52842" y="3555385"/>
              <a:ext cx="403135" cy="403135"/>
            </a:xfrm>
            <a:prstGeom prst="rect">
              <a:avLst/>
            </a:prstGeom>
          </p:spPr>
        </p:pic>
      </p:grpSp>
      <p:pic>
        <p:nvPicPr>
          <p:cNvPr id="31" name="Afbeelding 30" descr="PurpleSpin.ai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00000">
            <a:off x="4792913" y="4578100"/>
            <a:ext cx="544367" cy="544365"/>
          </a:xfrm>
          <a:prstGeom prst="rect">
            <a:avLst/>
          </a:prstGeom>
        </p:spPr>
      </p:pic>
      <p:pic>
        <p:nvPicPr>
          <p:cNvPr id="32" name="Afbeelding 31" descr="PurpleSpin.ai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4792913" y="2297414"/>
            <a:ext cx="544367" cy="544365"/>
          </a:xfrm>
          <a:prstGeom prst="rect">
            <a:avLst/>
          </a:prstGeom>
        </p:spPr>
      </p:pic>
      <p:pic>
        <p:nvPicPr>
          <p:cNvPr id="33" name="Afbeelding 32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2530" y="2188632"/>
            <a:ext cx="397204" cy="213134"/>
          </a:xfrm>
          <a:prstGeom prst="rect">
            <a:avLst/>
          </a:prstGeom>
        </p:spPr>
      </p:pic>
      <p:pic>
        <p:nvPicPr>
          <p:cNvPr id="34" name="Afbeelding 33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1409" y="2056849"/>
            <a:ext cx="213134" cy="251886"/>
          </a:xfrm>
          <a:prstGeom prst="rect">
            <a:avLst/>
          </a:prstGeom>
        </p:spPr>
      </p:pic>
      <p:pic>
        <p:nvPicPr>
          <p:cNvPr id="35" name="Afbeelding 34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2658" y="2671424"/>
            <a:ext cx="251885" cy="261573"/>
          </a:xfrm>
          <a:prstGeom prst="rect">
            <a:avLst/>
          </a:prstGeom>
        </p:spPr>
      </p:pic>
      <p:grpSp>
        <p:nvGrpSpPr>
          <p:cNvPr id="38" name="Groeperen 37"/>
          <p:cNvGrpSpPr/>
          <p:nvPr/>
        </p:nvGrpSpPr>
        <p:grpSpPr>
          <a:xfrm>
            <a:off x="5808459" y="1304226"/>
            <a:ext cx="1051187" cy="1871868"/>
            <a:chOff x="5952842" y="2852936"/>
            <a:chExt cx="620864" cy="1105583"/>
          </a:xfrm>
        </p:grpSpPr>
        <p:cxnSp>
          <p:nvCxnSpPr>
            <p:cNvPr id="39" name="Rechte verbindingslijn 38"/>
            <p:cNvCxnSpPr/>
            <p:nvPr/>
          </p:nvCxnSpPr>
          <p:spPr bwMode="auto">
            <a:xfrm flipV="1">
              <a:off x="6158215" y="3132651"/>
              <a:ext cx="0" cy="676459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FF66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0" name="Rechte verbindingslijn 39"/>
            <p:cNvCxnSpPr/>
            <p:nvPr/>
          </p:nvCxnSpPr>
          <p:spPr bwMode="auto">
            <a:xfrm flipV="1">
              <a:off x="6147166" y="2852936"/>
              <a:ext cx="426539" cy="956174"/>
            </a:xfrm>
            <a:prstGeom prst="line">
              <a:avLst/>
            </a:prstGeom>
            <a:solidFill>
              <a:schemeClr val="accent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1" name="Rechte verbindingslijn 40"/>
            <p:cNvCxnSpPr/>
            <p:nvPr/>
          </p:nvCxnSpPr>
          <p:spPr bwMode="auto">
            <a:xfrm flipH="1">
              <a:off x="6147166" y="3535096"/>
              <a:ext cx="426540" cy="27401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2" name="Rechte verbindingslijn 41"/>
            <p:cNvCxnSpPr/>
            <p:nvPr/>
          </p:nvCxnSpPr>
          <p:spPr bwMode="auto">
            <a:xfrm flipH="1">
              <a:off x="6154410" y="2858637"/>
              <a:ext cx="406423" cy="27401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3" name="Rechte verbindingslijn 42"/>
            <p:cNvCxnSpPr/>
            <p:nvPr/>
          </p:nvCxnSpPr>
          <p:spPr bwMode="auto">
            <a:xfrm flipV="1">
              <a:off x="6560833" y="2878926"/>
              <a:ext cx="0" cy="676459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44" name="Afbeelding 43" descr="OrangeSpin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52842" y="3555384"/>
              <a:ext cx="403135" cy="403135"/>
            </a:xfrm>
            <a:prstGeom prst="rect">
              <a:avLst/>
            </a:prstGeom>
          </p:spPr>
        </p:pic>
      </p:grpSp>
      <p:pic>
        <p:nvPicPr>
          <p:cNvPr id="45" name="Afbeelding 44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6509" y="4460631"/>
            <a:ext cx="213134" cy="251886"/>
          </a:xfrm>
          <a:prstGeom prst="rect">
            <a:avLst/>
          </a:prstGeom>
        </p:spPr>
      </p:pic>
      <p:pic>
        <p:nvPicPr>
          <p:cNvPr id="46" name="Afbeelding 45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0284" y="5013176"/>
            <a:ext cx="251885" cy="261573"/>
          </a:xfrm>
          <a:prstGeom prst="rect">
            <a:avLst/>
          </a:prstGeom>
        </p:spPr>
      </p:pic>
      <p:pic>
        <p:nvPicPr>
          <p:cNvPr id="47" name="Afbeelding 4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4423" y="4605950"/>
            <a:ext cx="397204" cy="213134"/>
          </a:xfrm>
          <a:prstGeom prst="rect">
            <a:avLst/>
          </a:prstGeom>
        </p:spPr>
      </p:pic>
      <p:sp>
        <p:nvSpPr>
          <p:cNvPr id="48" name="Ovaal 47"/>
          <p:cNvSpPr/>
          <p:nvPr/>
        </p:nvSpPr>
        <p:spPr bwMode="auto">
          <a:xfrm>
            <a:off x="5940152" y="2459032"/>
            <a:ext cx="447777" cy="177880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49" name="Ovaal 48"/>
          <p:cNvSpPr/>
          <p:nvPr/>
        </p:nvSpPr>
        <p:spPr bwMode="auto">
          <a:xfrm rot="1800000">
            <a:off x="6096624" y="4993668"/>
            <a:ext cx="722294" cy="269265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pic>
        <p:nvPicPr>
          <p:cNvPr id="37" name="Afbeelding 36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92839">
            <a:off x="473821" y="4538917"/>
            <a:ext cx="396465" cy="396465"/>
          </a:xfrm>
          <a:prstGeom prst="rect">
            <a:avLst/>
          </a:prstGeom>
        </p:spPr>
      </p:pic>
      <p:pic>
        <p:nvPicPr>
          <p:cNvPr id="50" name="Afbeelding 49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612792">
            <a:off x="917384" y="1680143"/>
            <a:ext cx="396465" cy="396465"/>
          </a:xfrm>
          <a:prstGeom prst="rect">
            <a:avLst/>
          </a:prstGeom>
        </p:spPr>
      </p:pic>
      <p:pic>
        <p:nvPicPr>
          <p:cNvPr id="51" name="Afbeelding 50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353266">
            <a:off x="3155194" y="5081494"/>
            <a:ext cx="396465" cy="396465"/>
          </a:xfrm>
          <a:prstGeom prst="rect">
            <a:avLst/>
          </a:prstGeom>
        </p:spPr>
      </p:pic>
      <p:pic>
        <p:nvPicPr>
          <p:cNvPr id="52" name="Afbeelding 51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5925" y="3563142"/>
            <a:ext cx="396465" cy="396465"/>
          </a:xfrm>
          <a:prstGeom prst="rect">
            <a:avLst/>
          </a:prstGeom>
        </p:spPr>
      </p:pic>
      <p:pic>
        <p:nvPicPr>
          <p:cNvPr id="53" name="Afbeelding 52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158759">
            <a:off x="3155402" y="1969930"/>
            <a:ext cx="396465" cy="396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2210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17575" y="77180"/>
            <a:ext cx="7902897" cy="760040"/>
          </a:xfrm>
        </p:spPr>
        <p:txBody>
          <a:bodyPr/>
          <a:lstStyle/>
          <a:p>
            <a:r>
              <a:rPr lang="en-US" dirty="0" smtClean="0"/>
              <a:t>By repeatedly flipping the electron spin with careful timing we can control the carbon spin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Control of weakly coupled carbon spins trough dynamical decoupling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1200" dirty="0" err="1" smtClean="0"/>
              <a:t>Taminiau</a:t>
            </a:r>
            <a:r>
              <a:rPr lang="en-US" sz="1200" dirty="0" smtClean="0"/>
              <a:t> et al. (2012) Phys. Rev. Let. </a:t>
            </a:r>
            <a:endParaRPr lang="en-US" sz="1200" dirty="0"/>
          </a:p>
        </p:txBody>
      </p:sp>
      <p:grpSp>
        <p:nvGrpSpPr>
          <p:cNvPr id="25" name="Groeperen 24"/>
          <p:cNvGrpSpPr/>
          <p:nvPr/>
        </p:nvGrpSpPr>
        <p:grpSpPr>
          <a:xfrm>
            <a:off x="2699792" y="1484784"/>
            <a:ext cx="1368152" cy="576064"/>
            <a:chOff x="2699792" y="1484784"/>
            <a:chExt cx="1368152" cy="576064"/>
          </a:xfrm>
        </p:grpSpPr>
        <p:cxnSp>
          <p:nvCxnSpPr>
            <p:cNvPr id="8" name="Rechte verbindingslijn 7"/>
            <p:cNvCxnSpPr/>
            <p:nvPr/>
          </p:nvCxnSpPr>
          <p:spPr bwMode="auto">
            <a:xfrm>
              <a:off x="2699792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9" name="Rechte verbindingslijn 8"/>
            <p:cNvCxnSpPr/>
            <p:nvPr/>
          </p:nvCxnSpPr>
          <p:spPr bwMode="auto">
            <a:xfrm>
              <a:off x="3491880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" name="Rechte verbindingslijn 13"/>
            <p:cNvCxnSpPr/>
            <p:nvPr/>
          </p:nvCxnSpPr>
          <p:spPr bwMode="auto">
            <a:xfrm flipV="1">
              <a:off x="3275856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" name="Rechte verbindingslijn 14"/>
            <p:cNvCxnSpPr/>
            <p:nvPr/>
          </p:nvCxnSpPr>
          <p:spPr bwMode="auto">
            <a:xfrm flipV="1">
              <a:off x="3491880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8" name="Rechte verbindingslijn 17"/>
            <p:cNvCxnSpPr/>
            <p:nvPr/>
          </p:nvCxnSpPr>
          <p:spPr bwMode="auto">
            <a:xfrm>
              <a:off x="3275856" y="1484784"/>
              <a:ext cx="21602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22" name="Afbeelding 21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06409" y="1875454"/>
              <a:ext cx="162831" cy="144739"/>
            </a:xfrm>
            <a:prstGeom prst="rect">
              <a:avLst/>
            </a:prstGeom>
          </p:spPr>
        </p:pic>
        <p:pic>
          <p:nvPicPr>
            <p:cNvPr id="23" name="Afbeelding 22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8497" y="1875454"/>
              <a:ext cx="162831" cy="144739"/>
            </a:xfrm>
            <a:prstGeom prst="rect">
              <a:avLst/>
            </a:prstGeom>
          </p:spPr>
        </p:pic>
        <p:pic>
          <p:nvPicPr>
            <p:cNvPr id="24" name="Afbeelding 23" descr="latexit-drag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10957" y="1700808"/>
              <a:ext cx="180923" cy="144738"/>
            </a:xfrm>
            <a:prstGeom prst="rect">
              <a:avLst/>
            </a:prstGeom>
          </p:spPr>
        </p:pic>
      </p:grpSp>
      <p:grpSp>
        <p:nvGrpSpPr>
          <p:cNvPr id="26" name="Groeperen 25"/>
          <p:cNvGrpSpPr/>
          <p:nvPr/>
        </p:nvGrpSpPr>
        <p:grpSpPr>
          <a:xfrm>
            <a:off x="1331640" y="1484784"/>
            <a:ext cx="1368152" cy="576064"/>
            <a:chOff x="2699792" y="1484784"/>
            <a:chExt cx="1368152" cy="576064"/>
          </a:xfrm>
        </p:grpSpPr>
        <p:cxnSp>
          <p:nvCxnSpPr>
            <p:cNvPr id="27" name="Rechte verbindingslijn 26"/>
            <p:cNvCxnSpPr/>
            <p:nvPr/>
          </p:nvCxnSpPr>
          <p:spPr bwMode="auto">
            <a:xfrm>
              <a:off x="2699792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8" name="Rechte verbindingslijn 27"/>
            <p:cNvCxnSpPr/>
            <p:nvPr/>
          </p:nvCxnSpPr>
          <p:spPr bwMode="auto">
            <a:xfrm>
              <a:off x="3491880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9" name="Rechte verbindingslijn 28"/>
            <p:cNvCxnSpPr/>
            <p:nvPr/>
          </p:nvCxnSpPr>
          <p:spPr bwMode="auto">
            <a:xfrm flipV="1">
              <a:off x="3275856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0" name="Rechte verbindingslijn 29"/>
            <p:cNvCxnSpPr/>
            <p:nvPr/>
          </p:nvCxnSpPr>
          <p:spPr bwMode="auto">
            <a:xfrm flipV="1">
              <a:off x="3491880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1" name="Rechte verbindingslijn 30"/>
            <p:cNvCxnSpPr/>
            <p:nvPr/>
          </p:nvCxnSpPr>
          <p:spPr bwMode="auto">
            <a:xfrm>
              <a:off x="3275856" y="1484784"/>
              <a:ext cx="21602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32" name="Afbeelding 31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06409" y="1875454"/>
              <a:ext cx="162831" cy="144739"/>
            </a:xfrm>
            <a:prstGeom prst="rect">
              <a:avLst/>
            </a:prstGeom>
          </p:spPr>
        </p:pic>
        <p:pic>
          <p:nvPicPr>
            <p:cNvPr id="33" name="Afbeelding 32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8497" y="1875454"/>
              <a:ext cx="162831" cy="144739"/>
            </a:xfrm>
            <a:prstGeom prst="rect">
              <a:avLst/>
            </a:prstGeom>
          </p:spPr>
        </p:pic>
        <p:pic>
          <p:nvPicPr>
            <p:cNvPr id="34" name="Afbeelding 33" descr="latexit-drag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10957" y="1700808"/>
              <a:ext cx="180923" cy="144738"/>
            </a:xfrm>
            <a:prstGeom prst="rect">
              <a:avLst/>
            </a:prstGeom>
          </p:spPr>
        </p:pic>
      </p:grpSp>
      <p:cxnSp>
        <p:nvCxnSpPr>
          <p:cNvPr id="35" name="Rechte verbindingslijn 34"/>
          <p:cNvCxnSpPr/>
          <p:nvPr/>
        </p:nvCxnSpPr>
        <p:spPr bwMode="auto">
          <a:xfrm flipV="1">
            <a:off x="2699792" y="1987365"/>
            <a:ext cx="0" cy="80392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40" name="Afbeelding 3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1508763"/>
            <a:ext cx="146616" cy="602754"/>
          </a:xfrm>
          <a:prstGeom prst="rect">
            <a:avLst/>
          </a:prstGeom>
        </p:spPr>
      </p:pic>
      <p:pic>
        <p:nvPicPr>
          <p:cNvPr id="41" name="Afbeelding 40" descr="latexit-drag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5744" y="1423757"/>
            <a:ext cx="1042604" cy="700500"/>
          </a:xfrm>
          <a:prstGeom prst="rect">
            <a:avLst/>
          </a:prstGeom>
        </p:spPr>
      </p:pic>
      <p:grpSp>
        <p:nvGrpSpPr>
          <p:cNvPr id="68" name="Groeperen 67"/>
          <p:cNvGrpSpPr/>
          <p:nvPr/>
        </p:nvGrpSpPr>
        <p:grpSpPr>
          <a:xfrm>
            <a:off x="6084168" y="1330110"/>
            <a:ext cx="891332" cy="807291"/>
            <a:chOff x="4792913" y="1304226"/>
            <a:chExt cx="2066733" cy="1871868"/>
          </a:xfrm>
        </p:grpSpPr>
        <p:pic>
          <p:nvPicPr>
            <p:cNvPr id="42" name="Afbeelding 41" descr="OrangeSpin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3600000">
              <a:off x="5871605" y="2489305"/>
              <a:ext cx="682550" cy="682549"/>
            </a:xfrm>
            <a:prstGeom prst="rect">
              <a:avLst/>
            </a:prstGeom>
          </p:spPr>
        </p:pic>
        <p:pic>
          <p:nvPicPr>
            <p:cNvPr id="51" name="Afbeelding 50" descr="PurpleSpin.ai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4792913" y="2297414"/>
              <a:ext cx="544367" cy="544365"/>
            </a:xfrm>
            <a:prstGeom prst="rect">
              <a:avLst/>
            </a:prstGeom>
          </p:spPr>
        </p:pic>
        <p:pic>
          <p:nvPicPr>
            <p:cNvPr id="52" name="Afbeelding 51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52530" y="2188632"/>
              <a:ext cx="397204" cy="213134"/>
            </a:xfrm>
            <a:prstGeom prst="rect">
              <a:avLst/>
            </a:prstGeom>
          </p:spPr>
        </p:pic>
        <p:pic>
          <p:nvPicPr>
            <p:cNvPr id="53" name="Afbeelding 52" descr="latex-image-1.pdf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81409" y="2056849"/>
              <a:ext cx="213134" cy="251886"/>
            </a:xfrm>
            <a:prstGeom prst="rect">
              <a:avLst/>
            </a:prstGeom>
          </p:spPr>
        </p:pic>
        <p:pic>
          <p:nvPicPr>
            <p:cNvPr id="54" name="Afbeelding 53" descr="latex-image-1.pdf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42658" y="2671424"/>
              <a:ext cx="251885" cy="261573"/>
            </a:xfrm>
            <a:prstGeom prst="rect">
              <a:avLst/>
            </a:prstGeom>
          </p:spPr>
        </p:pic>
        <p:grpSp>
          <p:nvGrpSpPr>
            <p:cNvPr id="55" name="Groeperen 54"/>
            <p:cNvGrpSpPr/>
            <p:nvPr/>
          </p:nvGrpSpPr>
          <p:grpSpPr>
            <a:xfrm>
              <a:off x="5808459" y="1304226"/>
              <a:ext cx="1051187" cy="1871868"/>
              <a:chOff x="5952842" y="2852936"/>
              <a:chExt cx="620864" cy="1105583"/>
            </a:xfrm>
          </p:grpSpPr>
          <p:cxnSp>
            <p:nvCxnSpPr>
              <p:cNvPr id="56" name="Rechte verbindingslijn 55"/>
              <p:cNvCxnSpPr/>
              <p:nvPr/>
            </p:nvCxnSpPr>
            <p:spPr bwMode="auto">
              <a:xfrm flipV="1">
                <a:off x="6158215" y="3132651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38100" cap="flat" cmpd="sng" algn="ctr">
                <a:solidFill>
                  <a:srgbClr val="FF66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7" name="Rechte verbindingslijn 56"/>
              <p:cNvCxnSpPr/>
              <p:nvPr/>
            </p:nvCxnSpPr>
            <p:spPr bwMode="auto">
              <a:xfrm flipV="1">
                <a:off x="6147166" y="2852936"/>
                <a:ext cx="426539" cy="956174"/>
              </a:xfrm>
              <a:prstGeom prst="line">
                <a:avLst/>
              </a:prstGeom>
              <a:solidFill>
                <a:schemeClr val="accent1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8" name="Rechte verbindingslijn 57"/>
              <p:cNvCxnSpPr/>
              <p:nvPr/>
            </p:nvCxnSpPr>
            <p:spPr bwMode="auto">
              <a:xfrm flipH="1">
                <a:off x="6147166" y="3535096"/>
                <a:ext cx="426540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9" name="Rechte verbindingslijn 58"/>
              <p:cNvCxnSpPr/>
              <p:nvPr/>
            </p:nvCxnSpPr>
            <p:spPr bwMode="auto">
              <a:xfrm flipH="1">
                <a:off x="6154410" y="2858637"/>
                <a:ext cx="406423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0" name="Rechte verbindingslijn 59"/>
              <p:cNvCxnSpPr/>
              <p:nvPr/>
            </p:nvCxnSpPr>
            <p:spPr bwMode="auto">
              <a:xfrm flipV="1">
                <a:off x="6560833" y="2878926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61" name="Afbeelding 60" descr="OrangeSpin.png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52842" y="3555384"/>
                <a:ext cx="403135" cy="403135"/>
              </a:xfrm>
              <a:prstGeom prst="rect">
                <a:avLst/>
              </a:prstGeom>
            </p:spPr>
          </p:pic>
        </p:grpSp>
        <p:sp>
          <p:nvSpPr>
            <p:cNvPr id="65" name="Ovaal 64"/>
            <p:cNvSpPr/>
            <p:nvPr/>
          </p:nvSpPr>
          <p:spPr bwMode="auto">
            <a:xfrm>
              <a:off x="5940152" y="2459032"/>
              <a:ext cx="447777" cy="177880"/>
            </a:xfrm>
            <a:prstGeom prst="ellips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grpSp>
        <p:nvGrpSpPr>
          <p:cNvPr id="67" name="Groeperen 66"/>
          <p:cNvGrpSpPr/>
          <p:nvPr/>
        </p:nvGrpSpPr>
        <p:grpSpPr>
          <a:xfrm>
            <a:off x="7468657" y="1330110"/>
            <a:ext cx="810469" cy="807291"/>
            <a:chOff x="5164726" y="3717371"/>
            <a:chExt cx="1879238" cy="1871869"/>
          </a:xfrm>
        </p:grpSpPr>
        <p:grpSp>
          <p:nvGrpSpPr>
            <p:cNvPr id="43" name="Groeperen 42"/>
            <p:cNvGrpSpPr/>
            <p:nvPr/>
          </p:nvGrpSpPr>
          <p:grpSpPr>
            <a:xfrm>
              <a:off x="5992777" y="3717371"/>
              <a:ext cx="1051187" cy="1871869"/>
              <a:chOff x="5952842" y="2852936"/>
              <a:chExt cx="620864" cy="1105584"/>
            </a:xfrm>
          </p:grpSpPr>
          <p:cxnSp>
            <p:nvCxnSpPr>
              <p:cNvPr id="44" name="Rechte verbindingslijn 43"/>
              <p:cNvCxnSpPr/>
              <p:nvPr/>
            </p:nvCxnSpPr>
            <p:spPr bwMode="auto">
              <a:xfrm flipV="1">
                <a:off x="6154410" y="3132651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5" name="Rechte verbindingslijn 44"/>
              <p:cNvCxnSpPr/>
              <p:nvPr/>
            </p:nvCxnSpPr>
            <p:spPr bwMode="auto">
              <a:xfrm flipV="1">
                <a:off x="6147166" y="2852936"/>
                <a:ext cx="426539" cy="956174"/>
              </a:xfrm>
              <a:prstGeom prst="line">
                <a:avLst/>
              </a:prstGeom>
              <a:solidFill>
                <a:schemeClr val="accent1"/>
              </a:solidFill>
              <a:ln w="57150" cap="flat" cmpd="sng" algn="ctr">
                <a:solidFill>
                  <a:srgbClr val="FF66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6" name="Rechte verbindingslijn 45"/>
              <p:cNvCxnSpPr/>
              <p:nvPr/>
            </p:nvCxnSpPr>
            <p:spPr bwMode="auto">
              <a:xfrm flipH="1">
                <a:off x="6147166" y="3535096"/>
                <a:ext cx="426540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7" name="Rechte verbindingslijn 46"/>
              <p:cNvCxnSpPr/>
              <p:nvPr/>
            </p:nvCxnSpPr>
            <p:spPr bwMode="auto">
              <a:xfrm flipH="1">
                <a:off x="6154410" y="2858637"/>
                <a:ext cx="406423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8" name="Rechte verbindingslijn 47"/>
              <p:cNvCxnSpPr/>
              <p:nvPr/>
            </p:nvCxnSpPr>
            <p:spPr bwMode="auto">
              <a:xfrm flipV="1">
                <a:off x="6560833" y="2878926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49" name="Afbeelding 48" descr="OrangeSpin.png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52842" y="3555385"/>
                <a:ext cx="403135" cy="403135"/>
              </a:xfrm>
              <a:prstGeom prst="rect">
                <a:avLst/>
              </a:prstGeom>
            </p:spPr>
          </p:pic>
        </p:grpSp>
        <p:pic>
          <p:nvPicPr>
            <p:cNvPr id="50" name="Afbeelding 49" descr="PurpleSpin.ai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600000">
              <a:off x="5164726" y="4600658"/>
              <a:ext cx="544367" cy="544364"/>
            </a:xfrm>
            <a:prstGeom prst="rect">
              <a:avLst/>
            </a:prstGeom>
          </p:spPr>
        </p:pic>
        <p:pic>
          <p:nvPicPr>
            <p:cNvPr id="62" name="Afbeelding 61" descr="latex-image-1.pdf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46509" y="4460631"/>
              <a:ext cx="213134" cy="251886"/>
            </a:xfrm>
            <a:prstGeom prst="rect">
              <a:avLst/>
            </a:prstGeom>
          </p:spPr>
        </p:pic>
        <p:pic>
          <p:nvPicPr>
            <p:cNvPr id="63" name="Afbeelding 62" descr="latex-image-1.pdf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70284" y="5013176"/>
              <a:ext cx="251885" cy="261573"/>
            </a:xfrm>
            <a:prstGeom prst="rect">
              <a:avLst/>
            </a:prstGeom>
          </p:spPr>
        </p:pic>
        <p:pic>
          <p:nvPicPr>
            <p:cNvPr id="64" name="Afbeelding 63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24423" y="4605950"/>
              <a:ext cx="397204" cy="213134"/>
            </a:xfrm>
            <a:prstGeom prst="rect">
              <a:avLst/>
            </a:prstGeom>
          </p:spPr>
        </p:pic>
        <p:sp>
          <p:nvSpPr>
            <p:cNvPr id="66" name="Ovaal 65"/>
            <p:cNvSpPr/>
            <p:nvPr/>
          </p:nvSpPr>
          <p:spPr bwMode="auto">
            <a:xfrm rot="1800000">
              <a:off x="6096624" y="4993668"/>
              <a:ext cx="722294" cy="269265"/>
            </a:xfrm>
            <a:prstGeom prst="ellips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pic>
        <p:nvPicPr>
          <p:cNvPr id="76" name="Afbeelding 75" descr="NV_No_Spin_NoText.png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3115" y="3282588"/>
            <a:ext cx="1795827" cy="1795827"/>
          </a:xfrm>
          <a:prstGeom prst="rect">
            <a:avLst/>
          </a:prstGeom>
        </p:spPr>
      </p:pic>
      <p:pic>
        <p:nvPicPr>
          <p:cNvPr id="77" name="Afbeelding 76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5435900" y="2678577"/>
            <a:ext cx="396465" cy="396465"/>
          </a:xfrm>
          <a:prstGeom prst="rect">
            <a:avLst/>
          </a:prstGeom>
        </p:spPr>
      </p:pic>
      <p:pic>
        <p:nvPicPr>
          <p:cNvPr id="78" name="Afbeelding 77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4928856" y="4661231"/>
            <a:ext cx="396465" cy="396465"/>
          </a:xfrm>
          <a:prstGeom prst="rect">
            <a:avLst/>
          </a:prstGeom>
        </p:spPr>
      </p:pic>
      <p:pic>
        <p:nvPicPr>
          <p:cNvPr id="79" name="Afbeelding 78" descr="PurpleRotation.png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401" y="3705813"/>
            <a:ext cx="557375" cy="371582"/>
          </a:xfrm>
          <a:prstGeom prst="rect">
            <a:avLst/>
          </a:prstGeom>
        </p:spPr>
      </p:pic>
      <p:pic>
        <p:nvPicPr>
          <p:cNvPr id="80" name="Afbeelding 79" descr="PurpleSpin.ai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5239" y="3705812"/>
            <a:ext cx="371584" cy="371583"/>
          </a:xfrm>
          <a:prstGeom prst="rect">
            <a:avLst/>
          </a:prstGeom>
        </p:spPr>
      </p:pic>
      <p:pic>
        <p:nvPicPr>
          <p:cNvPr id="81" name="Afbeelding 80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268520">
            <a:off x="3353998" y="5313086"/>
            <a:ext cx="396465" cy="396465"/>
          </a:xfrm>
          <a:prstGeom prst="rect">
            <a:avLst/>
          </a:prstGeom>
        </p:spPr>
      </p:pic>
      <p:sp>
        <p:nvSpPr>
          <p:cNvPr id="82" name="Freeform 17"/>
          <p:cNvSpPr/>
          <p:nvPr/>
        </p:nvSpPr>
        <p:spPr>
          <a:xfrm rot="20285561">
            <a:off x="2298081" y="3228605"/>
            <a:ext cx="3361306" cy="515172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83" name="Freeform 17"/>
          <p:cNvSpPr/>
          <p:nvPr/>
        </p:nvSpPr>
        <p:spPr>
          <a:xfrm rot="622239">
            <a:off x="2312321" y="4161176"/>
            <a:ext cx="2772351" cy="424906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4" name="Afbeelding 83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766202" y="3343344"/>
            <a:ext cx="396465" cy="396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01405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-10800000">
                                      <p:cBhvr>
                                        <p:cTn id="6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9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10800000">
                                      <p:cBhvr>
                                        <p:cTn id="12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15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10800000">
                                      <p:cBhvr>
                                        <p:cTn id="1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500"/>
                            </p:stCondLst>
                            <p:childTnLst>
                              <p:par>
                                <p:cTn id="20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21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3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27" dur="3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6000"/>
                            </p:stCondLst>
                            <p:childTnLst>
                              <p:par>
                                <p:cTn id="29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3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35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10800000">
                                      <p:cBhvr>
                                        <p:cTn id="3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41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500"/>
                            </p:stCondLst>
                            <p:childTnLst>
                              <p:par>
                                <p:cTn id="43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10800000">
                                      <p:cBhvr>
                                        <p:cTn id="44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10800000">
                                      <p:cBhvr>
                                        <p:cTn id="48" dur="2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500"/>
                            </p:stCondLst>
                            <p:childTnLst>
                              <p:par>
                                <p:cTn id="50" presetID="10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3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" grpId="0" animBg="1"/>
      <p:bldP spid="82" grpId="1" animBg="1"/>
      <p:bldP spid="83" grpId="1" animBg="1"/>
      <p:bldP spid="83" grpId="2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the control over the carbon and electron spin we can initialize carbon spins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Single </a:t>
            </a:r>
            <a:r>
              <a:rPr lang="en-US" dirty="0" err="1" smtClean="0"/>
              <a:t>qubit</a:t>
            </a:r>
            <a:r>
              <a:rPr lang="en-US" dirty="0" smtClean="0"/>
              <a:t> control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3" name="Afbeelding 12" descr="RO_and_init_C1_X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5776" y="2033362"/>
            <a:ext cx="3888432" cy="3130686"/>
          </a:xfrm>
          <a:prstGeom prst="rect">
            <a:avLst/>
          </a:prstGeom>
        </p:spPr>
      </p:pic>
      <p:pic>
        <p:nvPicPr>
          <p:cNvPr id="16" name="Afbeelding 15" descr="RO_and_init_C1_Z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4608" y="1552352"/>
            <a:ext cx="3888431" cy="3130686"/>
          </a:xfrm>
          <a:prstGeom prst="rect">
            <a:avLst/>
          </a:prstGeom>
        </p:spPr>
      </p:pic>
      <p:grpSp>
        <p:nvGrpSpPr>
          <p:cNvPr id="7" name="Groeperen 6"/>
          <p:cNvGrpSpPr/>
          <p:nvPr/>
        </p:nvGrpSpPr>
        <p:grpSpPr>
          <a:xfrm>
            <a:off x="1267037" y="3003293"/>
            <a:ext cx="1137320" cy="829513"/>
            <a:chOff x="827584" y="2946265"/>
            <a:chExt cx="1137320" cy="829513"/>
          </a:xfrm>
        </p:grpSpPr>
        <p:pic>
          <p:nvPicPr>
            <p:cNvPr id="9" name="Afbeelding 8" descr="OrangeSpin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200000">
              <a:off x="1137817" y="3185861"/>
              <a:ext cx="589917" cy="589917"/>
            </a:xfrm>
            <a:prstGeom prst="rect">
              <a:avLst/>
            </a:prstGeom>
          </p:spPr>
        </p:pic>
        <p:pic>
          <p:nvPicPr>
            <p:cNvPr id="6" name="Afbeelding 5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7584" y="2946265"/>
              <a:ext cx="1137320" cy="282422"/>
            </a:xfrm>
            <a:prstGeom prst="rect">
              <a:avLst/>
            </a:prstGeom>
          </p:spPr>
        </p:pic>
      </p:grpSp>
      <p:grpSp>
        <p:nvGrpSpPr>
          <p:cNvPr id="11" name="Groeperen 10"/>
          <p:cNvGrpSpPr/>
          <p:nvPr/>
        </p:nvGrpSpPr>
        <p:grpSpPr>
          <a:xfrm>
            <a:off x="6522144" y="2736217"/>
            <a:ext cx="1296144" cy="738664"/>
            <a:chOff x="7668344" y="3034805"/>
            <a:chExt cx="1296144" cy="738664"/>
          </a:xfrm>
        </p:grpSpPr>
        <p:sp>
          <p:nvSpPr>
            <p:cNvPr id="8" name="Ovaal 7"/>
            <p:cNvSpPr/>
            <p:nvPr/>
          </p:nvSpPr>
          <p:spPr>
            <a:xfrm>
              <a:off x="7674272" y="3113794"/>
              <a:ext cx="144016" cy="144016"/>
            </a:xfrm>
            <a:prstGeom prst="ellipse">
              <a:avLst/>
            </a:prstGeom>
            <a:solidFill>
              <a:srgbClr val="0000FF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14" name="Ovaal 13"/>
            <p:cNvSpPr/>
            <p:nvPr/>
          </p:nvSpPr>
          <p:spPr>
            <a:xfrm>
              <a:off x="7668344" y="3332001"/>
              <a:ext cx="144016" cy="144016"/>
            </a:xfrm>
            <a:prstGeom prst="ellipse">
              <a:avLst/>
            </a:prstGeom>
            <a:solidFill>
              <a:srgbClr val="008000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15" name="Ovaal 14"/>
            <p:cNvSpPr/>
            <p:nvPr/>
          </p:nvSpPr>
          <p:spPr>
            <a:xfrm>
              <a:off x="7674272" y="3562964"/>
              <a:ext cx="144016" cy="144016"/>
            </a:xfrm>
            <a:prstGeom prst="ellipse">
              <a:avLst/>
            </a:prstGeom>
            <a:solidFill>
              <a:srgbClr val="FF0000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10" name="Tekstvak 9"/>
            <p:cNvSpPr txBox="1"/>
            <p:nvPr/>
          </p:nvSpPr>
          <p:spPr>
            <a:xfrm>
              <a:off x="7812360" y="3034805"/>
              <a:ext cx="1152128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400" dirty="0" smtClean="0"/>
                <a:t>X-readout</a:t>
              </a:r>
            </a:p>
            <a:p>
              <a:pPr algn="l"/>
              <a:r>
                <a:rPr lang="en-US" sz="1400" dirty="0" smtClean="0"/>
                <a:t>Y-readout</a:t>
              </a:r>
            </a:p>
            <a:p>
              <a:pPr algn="l"/>
              <a:r>
                <a:rPr lang="en-US" sz="1400" dirty="0" smtClean="0"/>
                <a:t>Z-readout</a:t>
              </a:r>
            </a:p>
          </p:txBody>
        </p:sp>
      </p:grpSp>
      <p:sp>
        <p:nvSpPr>
          <p:cNvPr id="12" name="Tekstvak 11"/>
          <p:cNvSpPr txBox="1"/>
          <p:nvPr/>
        </p:nvSpPr>
        <p:spPr>
          <a:xfrm>
            <a:off x="3635896" y="1916832"/>
            <a:ext cx="20882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Carbon initialized in</a:t>
            </a:r>
          </a:p>
        </p:txBody>
      </p:sp>
      <p:pic>
        <p:nvPicPr>
          <p:cNvPr id="18" name="Afbeelding 17" descr="latex-image-1.pdf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505" t="-10046"/>
          <a:stretch/>
        </p:blipFill>
        <p:spPr>
          <a:xfrm>
            <a:off x="5292080" y="1973589"/>
            <a:ext cx="287874" cy="194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4992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NV_No_Spin_NoTex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grpSp>
        <p:nvGrpSpPr>
          <p:cNvPr id="34" name="Groeperen 33"/>
          <p:cNvGrpSpPr/>
          <p:nvPr/>
        </p:nvGrpSpPr>
        <p:grpSpPr>
          <a:xfrm>
            <a:off x="4249343" y="3180240"/>
            <a:ext cx="374419" cy="263109"/>
            <a:chOff x="5888050" y="1673929"/>
            <a:chExt cx="2743200" cy="1927687"/>
          </a:xfrm>
        </p:grpSpPr>
        <p:pic>
          <p:nvPicPr>
            <p:cNvPr id="33" name="Afbeelding 32" descr="PurpleRotation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050" y="1673929"/>
              <a:ext cx="2743200" cy="1828800"/>
            </a:xfrm>
            <a:prstGeom prst="rect">
              <a:avLst/>
            </a:prstGeom>
          </p:spPr>
        </p:pic>
        <p:pic>
          <p:nvPicPr>
            <p:cNvPr id="7" name="Afbeelding 6" descr="PurpleSpin.ai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945" y="1772816"/>
              <a:ext cx="1828800" cy="1828800"/>
            </a:xfrm>
            <a:prstGeom prst="rect">
              <a:avLst/>
            </a:prstGeom>
          </p:spPr>
        </p:pic>
      </p:grpSp>
      <p:pic>
        <p:nvPicPr>
          <p:cNvPr id="36" name="Afbeelding 3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  <p:sp>
        <p:nvSpPr>
          <p:cNvPr id="37" name="Freeform 17"/>
          <p:cNvSpPr/>
          <p:nvPr/>
        </p:nvSpPr>
        <p:spPr>
          <a:xfrm rot="622239">
            <a:off x="4504737" y="3460398"/>
            <a:ext cx="1862338" cy="285432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0" name="Freeform 17"/>
          <p:cNvSpPr/>
          <p:nvPr/>
        </p:nvSpPr>
        <p:spPr>
          <a:xfrm rot="20285561">
            <a:off x="4477294" y="2848309"/>
            <a:ext cx="2257971" cy="346069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6" name="Afgeronde rechthoek 45"/>
          <p:cNvSpPr/>
          <p:nvPr/>
        </p:nvSpPr>
        <p:spPr bwMode="auto">
          <a:xfrm>
            <a:off x="742543" y="2293858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The NV-center</a:t>
            </a:r>
          </a:p>
        </p:txBody>
      </p:sp>
      <p:sp>
        <p:nvSpPr>
          <p:cNvPr id="47" name="Afgeronde rechthoek 46"/>
          <p:cNvSpPr/>
          <p:nvPr/>
        </p:nvSpPr>
        <p:spPr bwMode="auto">
          <a:xfrm>
            <a:off x="742543" y="3066250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Parity Measurements</a:t>
            </a:r>
          </a:p>
        </p:txBody>
      </p:sp>
      <p:sp>
        <p:nvSpPr>
          <p:cNvPr id="48" name="Afgeronde rechthoek 47"/>
          <p:cNvSpPr/>
          <p:nvPr/>
        </p:nvSpPr>
        <p:spPr bwMode="auto">
          <a:xfrm>
            <a:off x="742543" y="3838642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Quantum Error Correction</a:t>
            </a:r>
          </a:p>
        </p:txBody>
      </p:sp>
      <p:sp>
        <p:nvSpPr>
          <p:cNvPr id="51" name="Afgeronde rechthoek 50"/>
          <p:cNvSpPr/>
          <p:nvPr/>
        </p:nvSpPr>
        <p:spPr bwMode="auto">
          <a:xfrm>
            <a:off x="742543" y="1521466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Short </a:t>
            </a:r>
            <a:r>
              <a:rPr lang="en-US" sz="1600" dirty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I</a:t>
            </a: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ntroduction to Quantum Information </a:t>
            </a:r>
          </a:p>
        </p:txBody>
      </p:sp>
    </p:spTree>
    <p:extLst>
      <p:ext uri="{BB962C8B-B14F-4D97-AF65-F5344CB8AC3E}">
        <p14:creationId xmlns:p14="http://schemas.microsoft.com/office/powerpoint/2010/main" val="28193622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" name="Groeperen 102"/>
          <p:cNvGrpSpPr/>
          <p:nvPr/>
        </p:nvGrpSpPr>
        <p:grpSpPr>
          <a:xfrm rot="3691939">
            <a:off x="7598293" y="4191448"/>
            <a:ext cx="555631" cy="771415"/>
            <a:chOff x="6088534" y="2517197"/>
            <a:chExt cx="813271" cy="1647193"/>
          </a:xfrm>
        </p:grpSpPr>
        <p:sp>
          <p:nvSpPr>
            <p:cNvPr id="104" name="Traan 103"/>
            <p:cNvSpPr/>
            <p:nvPr/>
          </p:nvSpPr>
          <p:spPr bwMode="auto">
            <a:xfrm rot="21198218">
              <a:off x="6088534" y="3541940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105" name="Traan 104"/>
            <p:cNvSpPr/>
            <p:nvPr/>
          </p:nvSpPr>
          <p:spPr bwMode="auto">
            <a:xfrm rot="10264919">
              <a:off x="6534794" y="2517197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grpSp>
        <p:nvGrpSpPr>
          <p:cNvPr id="30" name="Groeperen 29"/>
          <p:cNvGrpSpPr/>
          <p:nvPr/>
        </p:nvGrpSpPr>
        <p:grpSpPr>
          <a:xfrm>
            <a:off x="6964451" y="4012923"/>
            <a:ext cx="1725874" cy="1152105"/>
            <a:chOff x="6487525" y="3341291"/>
            <a:chExt cx="1725874" cy="1152105"/>
          </a:xfrm>
        </p:grpSpPr>
        <p:pic>
          <p:nvPicPr>
            <p:cNvPr id="90" name="Afbeelding 89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033" t="-109403" r="-52687" b="-6514"/>
            <a:stretch/>
          </p:blipFill>
          <p:spPr>
            <a:xfrm rot="7200000">
              <a:off x="6985396" y="3695272"/>
              <a:ext cx="615117" cy="979053"/>
            </a:xfrm>
            <a:prstGeom prst="diamond">
              <a:avLst/>
            </a:prstGeom>
          </p:spPr>
        </p:pic>
        <p:grpSp>
          <p:nvGrpSpPr>
            <p:cNvPr id="29" name="Groeperen 28"/>
            <p:cNvGrpSpPr/>
            <p:nvPr/>
          </p:nvGrpSpPr>
          <p:grpSpPr>
            <a:xfrm>
              <a:off x="6487525" y="3341291"/>
              <a:ext cx="1725874" cy="1152105"/>
              <a:chOff x="6487525" y="3341291"/>
              <a:chExt cx="1725874" cy="1152105"/>
            </a:xfrm>
          </p:grpSpPr>
          <p:pic>
            <p:nvPicPr>
              <p:cNvPr id="92" name="Afbeelding 91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52269" t="-9267" r="16616" b="-106650"/>
              <a:stretch/>
            </p:blipFill>
            <p:spPr>
              <a:xfrm rot="18144581">
                <a:off x="7416315" y="3696311"/>
                <a:ext cx="615116" cy="979053"/>
              </a:xfrm>
              <a:prstGeom prst="diamond">
                <a:avLst/>
              </a:prstGeom>
            </p:spPr>
          </p:pic>
          <p:pic>
            <p:nvPicPr>
              <p:cNvPr id="89" name="Afbeelding 88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8000000">
                <a:off x="6669493" y="3159323"/>
                <a:ext cx="615117" cy="979053"/>
              </a:xfrm>
              <a:prstGeom prst="diamond">
                <a:avLst/>
              </a:prstGeom>
            </p:spPr>
          </p:pic>
          <p:pic>
            <p:nvPicPr>
              <p:cNvPr id="91" name="Afbeelding 90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650" t="-2984" r="14025" b="-3529"/>
              <a:stretch/>
            </p:blipFill>
            <p:spPr>
              <a:xfrm rot="7346119">
                <a:off x="7537982" y="3667621"/>
                <a:ext cx="309806" cy="482975"/>
              </a:xfrm>
              <a:prstGeom prst="rtTriangle">
                <a:avLst/>
              </a:prstGeom>
            </p:spPr>
          </p:pic>
        </p:grpSp>
      </p:grpSp>
      <p:grpSp>
        <p:nvGrpSpPr>
          <p:cNvPr id="100" name="Groeperen 99"/>
          <p:cNvGrpSpPr/>
          <p:nvPr/>
        </p:nvGrpSpPr>
        <p:grpSpPr>
          <a:xfrm rot="3824933">
            <a:off x="7493567" y="2106546"/>
            <a:ext cx="548049" cy="771415"/>
            <a:chOff x="6088534" y="2517197"/>
            <a:chExt cx="813271" cy="1647193"/>
          </a:xfrm>
        </p:grpSpPr>
        <p:sp>
          <p:nvSpPr>
            <p:cNvPr id="101" name="Traan 100"/>
            <p:cNvSpPr/>
            <p:nvPr/>
          </p:nvSpPr>
          <p:spPr bwMode="auto">
            <a:xfrm rot="21198218">
              <a:off x="6088534" y="3541940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102" name="Traan 101"/>
            <p:cNvSpPr/>
            <p:nvPr/>
          </p:nvSpPr>
          <p:spPr bwMode="auto">
            <a:xfrm rot="10264919">
              <a:off x="6534794" y="2517197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grpSp>
        <p:nvGrpSpPr>
          <p:cNvPr id="24" name="Groeperen 23"/>
          <p:cNvGrpSpPr/>
          <p:nvPr/>
        </p:nvGrpSpPr>
        <p:grpSpPr>
          <a:xfrm>
            <a:off x="7061940" y="2290855"/>
            <a:ext cx="1504786" cy="805020"/>
            <a:chOff x="6732828" y="2246204"/>
            <a:chExt cx="1504786" cy="805020"/>
          </a:xfrm>
        </p:grpSpPr>
        <p:pic>
          <p:nvPicPr>
            <p:cNvPr id="79" name="Afbeelding 78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650" t="-2984" r="14025" b="-3529"/>
            <a:stretch/>
          </p:blipFill>
          <p:spPr>
            <a:xfrm rot="7200000">
              <a:off x="7051200" y="2159619"/>
              <a:ext cx="309806" cy="482975"/>
            </a:xfrm>
            <a:prstGeom prst="rtTriangle">
              <a:avLst/>
            </a:prstGeom>
          </p:spPr>
        </p:pic>
        <p:pic>
          <p:nvPicPr>
            <p:cNvPr id="80" name="Afbeelding 79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52269" t="-9267" r="16616" b="-106650"/>
            <a:stretch/>
          </p:blipFill>
          <p:spPr>
            <a:xfrm rot="17998462">
              <a:off x="6914797" y="2202427"/>
              <a:ext cx="615116" cy="979053"/>
            </a:xfrm>
            <a:prstGeom prst="diamond">
              <a:avLst/>
            </a:prstGeom>
          </p:spPr>
        </p:pic>
        <p:pic>
          <p:nvPicPr>
            <p:cNvPr id="81" name="Afbeelding 80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650" t="-2984" r="14025" b="-3529"/>
            <a:stretch/>
          </p:blipFill>
          <p:spPr>
            <a:xfrm rot="7200000">
              <a:off x="7567651" y="2216357"/>
              <a:ext cx="309806" cy="482975"/>
            </a:xfrm>
            <a:prstGeom prst="rtTriangle">
              <a:avLst/>
            </a:prstGeom>
          </p:spPr>
        </p:pic>
        <p:pic>
          <p:nvPicPr>
            <p:cNvPr id="82" name="Afbeelding 81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52269" t="-9267" r="16616" b="-106650"/>
            <a:stretch/>
          </p:blipFill>
          <p:spPr>
            <a:xfrm rot="17998462">
              <a:off x="7440530" y="2254139"/>
              <a:ext cx="615116" cy="979053"/>
            </a:xfrm>
            <a:prstGeom prst="diamond">
              <a:avLst/>
            </a:prstGeom>
          </p:spPr>
        </p:pic>
      </p:grpSp>
      <p:grpSp>
        <p:nvGrpSpPr>
          <p:cNvPr id="88" name="Groeperen 87"/>
          <p:cNvGrpSpPr/>
          <p:nvPr/>
        </p:nvGrpSpPr>
        <p:grpSpPr>
          <a:xfrm rot="3722639">
            <a:off x="5401061" y="3492027"/>
            <a:ext cx="303491" cy="625253"/>
            <a:chOff x="6088534" y="2721017"/>
            <a:chExt cx="575299" cy="1443373"/>
          </a:xfrm>
        </p:grpSpPr>
        <p:sp>
          <p:nvSpPr>
            <p:cNvPr id="98" name="Traan 97"/>
            <p:cNvSpPr/>
            <p:nvPr/>
          </p:nvSpPr>
          <p:spPr bwMode="auto">
            <a:xfrm rot="21198218">
              <a:off x="6088534" y="3541940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99" name="Traan 98"/>
            <p:cNvSpPr/>
            <p:nvPr/>
          </p:nvSpPr>
          <p:spPr bwMode="auto">
            <a:xfrm rot="9844015">
              <a:off x="6296821" y="2721017"/>
              <a:ext cx="367012" cy="622449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grpSp>
        <p:nvGrpSpPr>
          <p:cNvPr id="18" name="Groeperen 17"/>
          <p:cNvGrpSpPr/>
          <p:nvPr/>
        </p:nvGrpSpPr>
        <p:grpSpPr>
          <a:xfrm>
            <a:off x="4722968" y="3222885"/>
            <a:ext cx="1754967" cy="1882657"/>
            <a:chOff x="4237271" y="3222885"/>
            <a:chExt cx="1754967" cy="1882657"/>
          </a:xfrm>
        </p:grpSpPr>
        <p:grpSp>
          <p:nvGrpSpPr>
            <p:cNvPr id="67" name="Groeperen 66"/>
            <p:cNvGrpSpPr/>
            <p:nvPr/>
          </p:nvGrpSpPr>
          <p:grpSpPr>
            <a:xfrm>
              <a:off x="4594369" y="4349445"/>
              <a:ext cx="988743" cy="756097"/>
              <a:chOff x="2339752" y="1556792"/>
              <a:chExt cx="1224136" cy="936104"/>
            </a:xfrm>
          </p:grpSpPr>
          <p:sp>
            <p:nvSpPr>
              <p:cNvPr id="71" name="Ovaal 70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Rechthoek 71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3" name="Rechte verbindingslijn met pijl 72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74" name="Rechthoek 73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8" name="Pijl links 67"/>
            <p:cNvSpPr/>
            <p:nvPr/>
          </p:nvSpPr>
          <p:spPr>
            <a:xfrm rot="5400000">
              <a:off x="4924756" y="3691091"/>
              <a:ext cx="325306" cy="991405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Pijl links 69"/>
            <p:cNvSpPr/>
            <p:nvPr/>
          </p:nvSpPr>
          <p:spPr>
            <a:xfrm>
              <a:off x="5720878" y="4413761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" name="Groeperen 5"/>
            <p:cNvGrpSpPr/>
            <p:nvPr/>
          </p:nvGrpSpPr>
          <p:grpSpPr>
            <a:xfrm>
              <a:off x="4237271" y="3259223"/>
              <a:ext cx="1276718" cy="1147717"/>
              <a:chOff x="-448686" y="3117802"/>
              <a:chExt cx="2831136" cy="2545080"/>
            </a:xfrm>
          </p:grpSpPr>
          <p:pic>
            <p:nvPicPr>
              <p:cNvPr id="10" name="Afbeelding 9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7344691">
                <a:off x="614904" y="3895336"/>
                <a:ext cx="1364031" cy="2171061"/>
              </a:xfrm>
              <a:prstGeom prst="diamond">
                <a:avLst/>
              </a:prstGeom>
            </p:spPr>
          </p:pic>
          <p:pic>
            <p:nvPicPr>
              <p:cNvPr id="11" name="Afbeelding 10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8074906">
                <a:off x="-45171" y="2714287"/>
                <a:ext cx="1364031" cy="2171061"/>
              </a:xfrm>
              <a:prstGeom prst="diamond">
                <a:avLst/>
              </a:prstGeom>
            </p:spPr>
          </p:pic>
        </p:grpSp>
        <p:grpSp>
          <p:nvGrpSpPr>
            <p:cNvPr id="7" name="Groeperen 6"/>
            <p:cNvGrpSpPr/>
            <p:nvPr/>
          </p:nvGrpSpPr>
          <p:grpSpPr>
            <a:xfrm>
              <a:off x="4682563" y="3222885"/>
              <a:ext cx="979053" cy="717412"/>
              <a:chOff x="538751" y="3037225"/>
              <a:chExt cx="2171064" cy="1590876"/>
            </a:xfrm>
          </p:grpSpPr>
          <p:pic>
            <p:nvPicPr>
              <p:cNvPr id="9" name="Afbeelding 8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52269" t="-9267" r="16616" b="-106650"/>
              <a:stretch/>
            </p:blipFill>
            <p:spPr>
              <a:xfrm rot="7200000">
                <a:off x="942270" y="2633706"/>
                <a:ext cx="1364026" cy="2171064"/>
              </a:xfrm>
              <a:prstGeom prst="diamond">
                <a:avLst/>
              </a:prstGeom>
            </p:spPr>
          </p:pic>
          <p:pic>
            <p:nvPicPr>
              <p:cNvPr id="8" name="Afbeelding 7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650" t="-2984" r="14025" b="-3529"/>
              <a:stretch/>
            </p:blipFill>
            <p:spPr>
              <a:xfrm rot="18001538">
                <a:off x="1415142" y="3749099"/>
                <a:ext cx="687001" cy="1071004"/>
              </a:xfrm>
              <a:prstGeom prst="rtTriangle">
                <a:avLst/>
              </a:prstGeom>
            </p:spPr>
          </p:pic>
        </p:grpSp>
      </p:grpSp>
      <p:grpSp>
        <p:nvGrpSpPr>
          <p:cNvPr id="85" name="Groeperen 84"/>
          <p:cNvGrpSpPr/>
          <p:nvPr/>
        </p:nvGrpSpPr>
        <p:grpSpPr>
          <a:xfrm rot="3183311">
            <a:off x="5357203" y="1626775"/>
            <a:ext cx="450595" cy="543597"/>
            <a:chOff x="6088534" y="2873449"/>
            <a:chExt cx="696823" cy="1290941"/>
          </a:xfrm>
        </p:grpSpPr>
        <p:sp>
          <p:nvSpPr>
            <p:cNvPr id="87" name="Traan 86"/>
            <p:cNvSpPr/>
            <p:nvPr/>
          </p:nvSpPr>
          <p:spPr bwMode="auto">
            <a:xfrm rot="10264919">
              <a:off x="6418345" y="2873449"/>
              <a:ext cx="367012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86" name="Traan 85"/>
            <p:cNvSpPr/>
            <p:nvPr/>
          </p:nvSpPr>
          <p:spPr bwMode="auto">
            <a:xfrm rot="21198218">
              <a:off x="6088534" y="3541940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grpSp>
        <p:nvGrpSpPr>
          <p:cNvPr id="17" name="Groeperen 16"/>
          <p:cNvGrpSpPr/>
          <p:nvPr/>
        </p:nvGrpSpPr>
        <p:grpSpPr>
          <a:xfrm>
            <a:off x="4841203" y="1327263"/>
            <a:ext cx="1654225" cy="1810022"/>
            <a:chOff x="4355506" y="1327263"/>
            <a:chExt cx="1654225" cy="1810022"/>
          </a:xfrm>
        </p:grpSpPr>
        <p:grpSp>
          <p:nvGrpSpPr>
            <p:cNvPr id="55" name="Groeperen 54"/>
            <p:cNvGrpSpPr/>
            <p:nvPr/>
          </p:nvGrpSpPr>
          <p:grpSpPr>
            <a:xfrm>
              <a:off x="4611862" y="2381188"/>
              <a:ext cx="988743" cy="756097"/>
              <a:chOff x="2339752" y="1556792"/>
              <a:chExt cx="1224136" cy="936104"/>
            </a:xfrm>
          </p:grpSpPr>
          <p:sp>
            <p:nvSpPr>
              <p:cNvPr id="61" name="Ovaal 60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Rechthoek 61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3" name="Rechte verbindingslijn met pijl 62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64" name="Rechthoek 63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6" name="Pijl links 55"/>
            <p:cNvSpPr/>
            <p:nvPr/>
          </p:nvSpPr>
          <p:spPr>
            <a:xfrm rot="5400000">
              <a:off x="4945621" y="1672260"/>
              <a:ext cx="301070" cy="1008898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Pijl links 57"/>
            <p:cNvSpPr/>
            <p:nvPr/>
          </p:nvSpPr>
          <p:spPr>
            <a:xfrm>
              <a:off x="5738371" y="2445504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0" name="Groeperen 19"/>
            <p:cNvGrpSpPr/>
            <p:nvPr/>
          </p:nvGrpSpPr>
          <p:grpSpPr>
            <a:xfrm>
              <a:off x="4355506" y="1327263"/>
              <a:ext cx="1165748" cy="720022"/>
              <a:chOff x="-249267" y="3181421"/>
              <a:chExt cx="2585062" cy="1596659"/>
            </a:xfrm>
          </p:grpSpPr>
          <p:pic>
            <p:nvPicPr>
              <p:cNvPr id="21" name="Afbeelding 20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650" t="-2984" r="14025" b="-3529"/>
              <a:stretch/>
            </p:blipFill>
            <p:spPr>
              <a:xfrm rot="7200000">
                <a:off x="1456794" y="3899079"/>
                <a:ext cx="686999" cy="1071003"/>
              </a:xfrm>
              <a:prstGeom prst="rtTriangle">
                <a:avLst/>
              </a:prstGeom>
            </p:spPr>
          </p:pic>
          <p:pic>
            <p:nvPicPr>
              <p:cNvPr id="22" name="Afbeelding 21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52269" t="-9267" r="16616" b="-106650"/>
              <a:stretch/>
            </p:blipFill>
            <p:spPr>
              <a:xfrm rot="7200000">
                <a:off x="154252" y="2777902"/>
                <a:ext cx="1364025" cy="2171063"/>
              </a:xfrm>
              <a:prstGeom prst="diamond">
                <a:avLst/>
              </a:prstGeom>
            </p:spPr>
          </p:pic>
        </p:grpSp>
        <p:grpSp>
          <p:nvGrpSpPr>
            <p:cNvPr id="25" name="Groeperen 24"/>
            <p:cNvGrpSpPr/>
            <p:nvPr/>
          </p:nvGrpSpPr>
          <p:grpSpPr>
            <a:xfrm>
              <a:off x="4515874" y="1762407"/>
              <a:ext cx="979053" cy="718564"/>
              <a:chOff x="-817445" y="4063584"/>
              <a:chExt cx="2171063" cy="1593425"/>
            </a:xfrm>
          </p:grpSpPr>
          <p:pic>
            <p:nvPicPr>
              <p:cNvPr id="27" name="Afbeelding 26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52269" t="-9267" r="16616" b="-106650"/>
              <a:stretch/>
            </p:blipFill>
            <p:spPr>
              <a:xfrm rot="17998462">
                <a:off x="-413928" y="3889463"/>
                <a:ext cx="1364029" cy="2171063"/>
              </a:xfrm>
              <a:prstGeom prst="diamond">
                <a:avLst/>
              </a:prstGeom>
            </p:spPr>
          </p:pic>
          <p:pic>
            <p:nvPicPr>
              <p:cNvPr id="26" name="Afbeelding 25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650" t="-2984" r="14025" b="-3529"/>
              <a:stretch/>
            </p:blipFill>
            <p:spPr>
              <a:xfrm rot="18000000">
                <a:off x="428569" y="3871581"/>
                <a:ext cx="686998" cy="1071003"/>
              </a:xfrm>
              <a:prstGeom prst="rtTriangle">
                <a:avLst/>
              </a:prstGeom>
            </p:spPr>
          </p:pic>
        </p:grpSp>
      </p:grp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Parity measurement measures if two </a:t>
            </a:r>
            <a:r>
              <a:rPr lang="en-US" dirty="0" err="1" smtClean="0"/>
              <a:t>qubits</a:t>
            </a:r>
            <a:r>
              <a:rPr lang="en-US" dirty="0" smtClean="0"/>
              <a:t> point in the same direction 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Parity measurement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Ovaal 14"/>
          <p:cNvSpPr/>
          <p:nvPr/>
        </p:nvSpPr>
        <p:spPr bwMode="auto">
          <a:xfrm>
            <a:off x="2644729" y="2469821"/>
            <a:ext cx="266443" cy="266784"/>
          </a:xfrm>
          <a:prstGeom prst="ellipse">
            <a:avLst/>
          </a:prstGeom>
          <a:solidFill>
            <a:srgbClr val="008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grpSp>
        <p:nvGrpSpPr>
          <p:cNvPr id="16" name="Groeperen 15"/>
          <p:cNvGrpSpPr/>
          <p:nvPr/>
        </p:nvGrpSpPr>
        <p:grpSpPr>
          <a:xfrm>
            <a:off x="1060553" y="1549722"/>
            <a:ext cx="1397869" cy="1587563"/>
            <a:chOff x="1060553" y="1549722"/>
            <a:chExt cx="1397869" cy="1587563"/>
          </a:xfrm>
        </p:grpSpPr>
        <p:grpSp>
          <p:nvGrpSpPr>
            <p:cNvPr id="32" name="Groeperen 31"/>
            <p:cNvGrpSpPr/>
            <p:nvPr/>
          </p:nvGrpSpPr>
          <p:grpSpPr>
            <a:xfrm>
              <a:off x="1060553" y="2381188"/>
              <a:ext cx="988743" cy="756097"/>
              <a:chOff x="2339752" y="1556792"/>
              <a:chExt cx="1224136" cy="936104"/>
            </a:xfrm>
          </p:grpSpPr>
          <p:sp>
            <p:nvSpPr>
              <p:cNvPr id="33" name="Ovaal 32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Rechthoek 33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5" name="Rechte verbindingslijn met pijl 34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36" name="Rechthoek 35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7" name="Pijl links 36"/>
            <p:cNvSpPr/>
            <p:nvPr/>
          </p:nvSpPr>
          <p:spPr>
            <a:xfrm rot="5400000">
              <a:off x="1419244" y="1697193"/>
              <a:ext cx="271359" cy="988742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Pijl links 38"/>
            <p:cNvSpPr/>
            <p:nvPr/>
          </p:nvSpPr>
          <p:spPr>
            <a:xfrm>
              <a:off x="2187062" y="2445504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" name="Afbeelding 12" descr="OrangeSpi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200000">
              <a:off x="1394065" y="1549722"/>
              <a:ext cx="589917" cy="589917"/>
            </a:xfrm>
            <a:prstGeom prst="rect">
              <a:avLst/>
            </a:prstGeom>
          </p:spPr>
        </p:pic>
        <p:pic>
          <p:nvPicPr>
            <p:cNvPr id="14" name="Afbeelding 13" descr="OrangeSpi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200000">
              <a:off x="1086261" y="1549722"/>
              <a:ext cx="589917" cy="589917"/>
            </a:xfrm>
            <a:prstGeom prst="rect">
              <a:avLst/>
            </a:prstGeom>
          </p:spPr>
        </p:pic>
      </p:grpSp>
      <p:sp>
        <p:nvSpPr>
          <p:cNvPr id="42" name="Ovaal 41"/>
          <p:cNvSpPr/>
          <p:nvPr/>
        </p:nvSpPr>
        <p:spPr bwMode="auto">
          <a:xfrm>
            <a:off x="2687377" y="4438078"/>
            <a:ext cx="266443" cy="266784"/>
          </a:xfrm>
          <a:prstGeom prst="ellipse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grpSp>
        <p:nvGrpSpPr>
          <p:cNvPr id="43" name="Groeperen 42"/>
          <p:cNvGrpSpPr/>
          <p:nvPr/>
        </p:nvGrpSpPr>
        <p:grpSpPr>
          <a:xfrm>
            <a:off x="1103201" y="4349445"/>
            <a:ext cx="988743" cy="756097"/>
            <a:chOff x="2339752" y="1556792"/>
            <a:chExt cx="1224136" cy="936104"/>
          </a:xfrm>
        </p:grpSpPr>
        <p:sp>
          <p:nvSpPr>
            <p:cNvPr id="49" name="Ovaal 48"/>
            <p:cNvSpPr/>
            <p:nvPr/>
          </p:nvSpPr>
          <p:spPr>
            <a:xfrm>
              <a:off x="2482050" y="1772816"/>
              <a:ext cx="867532" cy="648072"/>
            </a:xfrm>
            <a:prstGeom prst="ellipse">
              <a:avLst/>
            </a:prstGeom>
            <a:noFill/>
            <a:ln w="28575" cmpd="sng">
              <a:solidFill>
                <a:schemeClr val="accent4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hthoek 49"/>
            <p:cNvSpPr/>
            <p:nvPr/>
          </p:nvSpPr>
          <p:spPr>
            <a:xfrm>
              <a:off x="2339752" y="1988840"/>
              <a:ext cx="1224136" cy="504056"/>
            </a:xfrm>
            <a:prstGeom prst="rect">
              <a:avLst/>
            </a:prstGeom>
            <a:solidFill>
              <a:srgbClr val="FFFFFF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1" name="Rechte verbindingslijn met pijl 50"/>
            <p:cNvCxnSpPr/>
            <p:nvPr/>
          </p:nvCxnSpPr>
          <p:spPr bwMode="auto">
            <a:xfrm flipV="1">
              <a:off x="2915816" y="1628800"/>
              <a:ext cx="360040" cy="432048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52" name="Rechthoek 51"/>
            <p:cNvSpPr/>
            <p:nvPr/>
          </p:nvSpPr>
          <p:spPr>
            <a:xfrm>
              <a:off x="2339752" y="1556792"/>
              <a:ext cx="1224136" cy="720080"/>
            </a:xfrm>
            <a:prstGeom prst="rect">
              <a:avLst/>
            </a:prstGeom>
            <a:noFill/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4" name="Pijl links 43"/>
          <p:cNvSpPr/>
          <p:nvPr/>
        </p:nvSpPr>
        <p:spPr>
          <a:xfrm rot="5400000">
            <a:off x="1467401" y="3670958"/>
            <a:ext cx="260342" cy="98874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Pijl links 45"/>
          <p:cNvSpPr/>
          <p:nvPr/>
        </p:nvSpPr>
        <p:spPr>
          <a:xfrm>
            <a:off x="2229710" y="4413761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7" name="Afbeelding 46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200000">
            <a:off x="1489183" y="3518451"/>
            <a:ext cx="589917" cy="589917"/>
          </a:xfrm>
          <a:prstGeom prst="rect">
            <a:avLst/>
          </a:prstGeom>
        </p:spPr>
      </p:pic>
      <p:pic>
        <p:nvPicPr>
          <p:cNvPr id="48" name="Afbeelding 47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0">
            <a:off x="1118772" y="3498266"/>
            <a:ext cx="589917" cy="589917"/>
          </a:xfrm>
          <a:prstGeom prst="rect">
            <a:avLst/>
          </a:prstGeom>
        </p:spPr>
      </p:pic>
      <p:sp>
        <p:nvSpPr>
          <p:cNvPr id="54" name="Ovaal 53"/>
          <p:cNvSpPr/>
          <p:nvPr/>
        </p:nvSpPr>
        <p:spPr bwMode="auto">
          <a:xfrm>
            <a:off x="6681735" y="2469821"/>
            <a:ext cx="266443" cy="266784"/>
          </a:xfrm>
          <a:prstGeom prst="ellipse">
            <a:avLst/>
          </a:prstGeom>
          <a:solidFill>
            <a:srgbClr val="008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66" name="Ovaal 65"/>
          <p:cNvSpPr/>
          <p:nvPr/>
        </p:nvSpPr>
        <p:spPr bwMode="auto">
          <a:xfrm>
            <a:off x="6664242" y="4438078"/>
            <a:ext cx="266443" cy="266784"/>
          </a:xfrm>
          <a:prstGeom prst="ellipse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grpSp>
        <p:nvGrpSpPr>
          <p:cNvPr id="19" name="Groeperen 18"/>
          <p:cNvGrpSpPr/>
          <p:nvPr/>
        </p:nvGrpSpPr>
        <p:grpSpPr>
          <a:xfrm>
            <a:off x="3029933" y="2255240"/>
            <a:ext cx="1093704" cy="606387"/>
            <a:chOff x="3029933" y="2255240"/>
            <a:chExt cx="1093704" cy="606387"/>
          </a:xfrm>
        </p:grpSpPr>
        <p:pic>
          <p:nvPicPr>
            <p:cNvPr id="75" name="Afbeelding 74" descr="OrangeSpi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200000">
              <a:off x="3533720" y="2255240"/>
              <a:ext cx="589917" cy="589917"/>
            </a:xfrm>
            <a:prstGeom prst="rect">
              <a:avLst/>
            </a:prstGeom>
          </p:spPr>
        </p:pic>
        <p:pic>
          <p:nvPicPr>
            <p:cNvPr id="76" name="Afbeelding 75" descr="OrangeSpi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200000">
              <a:off x="3029933" y="2271710"/>
              <a:ext cx="589917" cy="589917"/>
            </a:xfrm>
            <a:prstGeom prst="rect">
              <a:avLst/>
            </a:prstGeom>
          </p:spPr>
        </p:pic>
      </p:grpSp>
      <p:grpSp>
        <p:nvGrpSpPr>
          <p:cNvPr id="23" name="Groeperen 22"/>
          <p:cNvGrpSpPr/>
          <p:nvPr/>
        </p:nvGrpSpPr>
        <p:grpSpPr>
          <a:xfrm>
            <a:off x="3061251" y="4143120"/>
            <a:ext cx="1093704" cy="606387"/>
            <a:chOff x="3061251" y="4143120"/>
            <a:chExt cx="1093704" cy="606387"/>
          </a:xfrm>
        </p:grpSpPr>
        <p:pic>
          <p:nvPicPr>
            <p:cNvPr id="77" name="Afbeelding 76" descr="OrangeSpi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200000">
              <a:off x="3565038" y="4143120"/>
              <a:ext cx="589917" cy="589917"/>
            </a:xfrm>
            <a:prstGeom prst="rect">
              <a:avLst/>
            </a:prstGeom>
          </p:spPr>
        </p:pic>
        <p:pic>
          <p:nvPicPr>
            <p:cNvPr id="78" name="Afbeelding 77" descr="OrangeSpi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0">
              <a:off x="3061251" y="4159590"/>
              <a:ext cx="589917" cy="58991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541667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42" grpId="0" animBg="1"/>
      <p:bldP spid="44" grpId="0" animBg="1"/>
      <p:bldP spid="46" grpId="0" animBg="1"/>
      <p:bldP spid="54" grpId="0" animBg="1"/>
      <p:bldP spid="6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 use a tomography to characterize a state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2 </a:t>
            </a:r>
            <a:r>
              <a:rPr lang="en-US" dirty="0" err="1" smtClean="0"/>
              <a:t>qubit</a:t>
            </a:r>
            <a:r>
              <a:rPr lang="en-US" dirty="0" smtClean="0"/>
              <a:t> tomography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Afbeelding 4" descr="uu-no-parity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0776" y="2132856"/>
            <a:ext cx="3816424" cy="3109679"/>
          </a:xfrm>
          <a:prstGeom prst="rect">
            <a:avLst/>
          </a:prstGeom>
        </p:spPr>
      </p:pic>
      <p:grpSp>
        <p:nvGrpSpPr>
          <p:cNvPr id="7" name="Groeperen 6"/>
          <p:cNvGrpSpPr/>
          <p:nvPr/>
        </p:nvGrpSpPr>
        <p:grpSpPr>
          <a:xfrm>
            <a:off x="1555102" y="2813139"/>
            <a:ext cx="1175120" cy="962639"/>
            <a:chOff x="2948517" y="1898988"/>
            <a:chExt cx="1175120" cy="962639"/>
          </a:xfrm>
        </p:grpSpPr>
        <p:grpSp>
          <p:nvGrpSpPr>
            <p:cNvPr id="8" name="Groeperen 7"/>
            <p:cNvGrpSpPr/>
            <p:nvPr/>
          </p:nvGrpSpPr>
          <p:grpSpPr>
            <a:xfrm>
              <a:off x="3029933" y="2255240"/>
              <a:ext cx="1093704" cy="606387"/>
              <a:chOff x="3029933" y="2255240"/>
              <a:chExt cx="1093704" cy="606387"/>
            </a:xfrm>
          </p:grpSpPr>
          <p:pic>
            <p:nvPicPr>
              <p:cNvPr id="10" name="Afbeelding 9" descr="OrangeSpin.png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0000">
                <a:off x="3533720" y="2255240"/>
                <a:ext cx="589917" cy="589917"/>
              </a:xfrm>
              <a:prstGeom prst="rect">
                <a:avLst/>
              </a:prstGeom>
            </p:spPr>
          </p:pic>
          <p:pic>
            <p:nvPicPr>
              <p:cNvPr id="11" name="Afbeelding 10" descr="OrangeSpin.png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0000">
                <a:off x="3029933" y="2271710"/>
                <a:ext cx="589917" cy="589917"/>
              </a:xfrm>
              <a:prstGeom prst="rect">
                <a:avLst/>
              </a:prstGeom>
            </p:spPr>
          </p:pic>
        </p:grpSp>
        <p:pic>
          <p:nvPicPr>
            <p:cNvPr id="9" name="Afbeelding 8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48517" y="1898988"/>
              <a:ext cx="1100411" cy="267863"/>
            </a:xfrm>
            <a:prstGeom prst="rect">
              <a:avLst/>
            </a:prstGeom>
          </p:spPr>
        </p:pic>
      </p:grpSp>
      <p:sp>
        <p:nvSpPr>
          <p:cNvPr id="12" name="Pijl links 11"/>
          <p:cNvSpPr/>
          <p:nvPr/>
        </p:nvSpPr>
        <p:spPr>
          <a:xfrm>
            <a:off x="3394846" y="3082223"/>
            <a:ext cx="504056" cy="693555"/>
          </a:xfrm>
          <a:prstGeom prst="rightArrow">
            <a:avLst/>
          </a:prstGeom>
          <a:solidFill>
            <a:schemeClr val="accent4"/>
          </a:solidFill>
          <a:ln w="12700" cmpd="sng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pic>
        <p:nvPicPr>
          <p:cNvPr id="13" name="Afbeelding 12" descr="latexit-drag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2160" y="4240090"/>
            <a:ext cx="1814143" cy="182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8428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Rechthoek 103"/>
          <p:cNvSpPr/>
          <p:nvPr/>
        </p:nvSpPr>
        <p:spPr>
          <a:xfrm>
            <a:off x="2639041" y="4096447"/>
            <a:ext cx="671552" cy="1377486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sp>
        <p:nvSpPr>
          <p:cNvPr id="105" name="Rechthoek 104"/>
          <p:cNvSpPr/>
          <p:nvPr/>
        </p:nvSpPr>
        <p:spPr>
          <a:xfrm>
            <a:off x="1950435" y="4096447"/>
            <a:ext cx="671552" cy="861315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grpSp>
        <p:nvGrpSpPr>
          <p:cNvPr id="97" name="Groeperen 96"/>
          <p:cNvGrpSpPr/>
          <p:nvPr/>
        </p:nvGrpSpPr>
        <p:grpSpPr>
          <a:xfrm rot="16200000">
            <a:off x="6048707" y="3566516"/>
            <a:ext cx="605024" cy="1050073"/>
            <a:chOff x="6641070" y="3769006"/>
            <a:chExt cx="296882" cy="515265"/>
          </a:xfrm>
        </p:grpSpPr>
        <p:sp>
          <p:nvSpPr>
            <p:cNvPr id="98" name="Gekromde pijl omhoog 97"/>
            <p:cNvSpPr/>
            <p:nvPr/>
          </p:nvSpPr>
          <p:spPr>
            <a:xfrm rot="16200000">
              <a:off x="6542729" y="3867347"/>
              <a:ext cx="493564" cy="296881"/>
            </a:xfrm>
            <a:prstGeom prst="curvedUpArrow">
              <a:avLst/>
            </a:prstGeom>
            <a:solidFill>
              <a:srgbClr val="008000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99" name="Rechthoek 98"/>
            <p:cNvSpPr/>
            <p:nvPr/>
          </p:nvSpPr>
          <p:spPr>
            <a:xfrm>
              <a:off x="6641070" y="4026764"/>
              <a:ext cx="296882" cy="257507"/>
            </a:xfrm>
            <a:prstGeom prst="rect">
              <a:avLst/>
            </a:prstGeom>
            <a:solidFill>
              <a:schemeClr val="bg1"/>
            </a:solidFill>
            <a:ln w="12700" cmpd="sng">
              <a:solidFill>
                <a:srgbClr val="FFFFFF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</p:grpSp>
      <p:grpSp>
        <p:nvGrpSpPr>
          <p:cNvPr id="88" name="Groeperen 87"/>
          <p:cNvGrpSpPr/>
          <p:nvPr/>
        </p:nvGrpSpPr>
        <p:grpSpPr>
          <a:xfrm rot="10800000">
            <a:off x="5950047" y="4562883"/>
            <a:ext cx="1184395" cy="640619"/>
            <a:chOff x="7016821" y="3599333"/>
            <a:chExt cx="581176" cy="314348"/>
          </a:xfrm>
        </p:grpSpPr>
        <p:sp>
          <p:nvSpPr>
            <p:cNvPr id="89" name="Gekromde pijl omlaag 88"/>
            <p:cNvSpPr/>
            <p:nvPr/>
          </p:nvSpPr>
          <p:spPr>
            <a:xfrm>
              <a:off x="7020272" y="3645025"/>
              <a:ext cx="577725" cy="236518"/>
            </a:xfrm>
            <a:prstGeom prst="curvedDownArrow">
              <a:avLst/>
            </a:prstGeom>
            <a:solidFill>
              <a:srgbClr val="FF0000"/>
            </a:solidFill>
            <a:ln w="12700" cmpd="sng">
              <a:solidFill>
                <a:srgbClr val="FF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90" name="Rechthoek 89"/>
            <p:cNvSpPr/>
            <p:nvPr/>
          </p:nvSpPr>
          <p:spPr>
            <a:xfrm>
              <a:off x="7016821" y="3599333"/>
              <a:ext cx="297458" cy="314348"/>
            </a:xfrm>
            <a:prstGeom prst="rect">
              <a:avLst/>
            </a:prstGeom>
            <a:solidFill>
              <a:schemeClr val="bg1"/>
            </a:solidFill>
            <a:ln w="12700" cmpd="sng">
              <a:solidFill>
                <a:schemeClr val="bg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</p:grpSp>
      <p:grpSp>
        <p:nvGrpSpPr>
          <p:cNvPr id="75" name="Groeperen 74"/>
          <p:cNvGrpSpPr/>
          <p:nvPr/>
        </p:nvGrpSpPr>
        <p:grpSpPr>
          <a:xfrm rot="4500000">
            <a:off x="6434504" y="4335600"/>
            <a:ext cx="1579506" cy="854328"/>
            <a:chOff x="7016821" y="3599333"/>
            <a:chExt cx="581176" cy="314348"/>
          </a:xfrm>
        </p:grpSpPr>
        <p:sp>
          <p:nvSpPr>
            <p:cNvPr id="69" name="Gekromde pijl omlaag 68"/>
            <p:cNvSpPr/>
            <p:nvPr/>
          </p:nvSpPr>
          <p:spPr>
            <a:xfrm>
              <a:off x="7020272" y="3645025"/>
              <a:ext cx="577725" cy="236518"/>
            </a:xfrm>
            <a:prstGeom prst="curvedDownArrow">
              <a:avLst/>
            </a:prstGeom>
            <a:solidFill>
              <a:srgbClr val="FF0000"/>
            </a:solidFill>
            <a:ln w="12700" cmpd="sng">
              <a:solidFill>
                <a:srgbClr val="FF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71" name="Rechthoek 70"/>
            <p:cNvSpPr/>
            <p:nvPr/>
          </p:nvSpPr>
          <p:spPr>
            <a:xfrm>
              <a:off x="7016821" y="3599333"/>
              <a:ext cx="297458" cy="314348"/>
            </a:xfrm>
            <a:prstGeom prst="rect">
              <a:avLst/>
            </a:prstGeom>
            <a:solidFill>
              <a:schemeClr val="bg1"/>
            </a:solidFill>
            <a:ln w="12700" cmpd="sng">
              <a:solidFill>
                <a:schemeClr val="bg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</p:grpSp>
      <p:grpSp>
        <p:nvGrpSpPr>
          <p:cNvPr id="94" name="Groeperen 93"/>
          <p:cNvGrpSpPr/>
          <p:nvPr/>
        </p:nvGrpSpPr>
        <p:grpSpPr>
          <a:xfrm rot="900000">
            <a:off x="6801228" y="3502376"/>
            <a:ext cx="713807" cy="1238876"/>
            <a:chOff x="6641070" y="3769006"/>
            <a:chExt cx="296882" cy="515265"/>
          </a:xfrm>
        </p:grpSpPr>
        <p:sp>
          <p:nvSpPr>
            <p:cNvPr id="95" name="Gekromde pijl omhoog 94"/>
            <p:cNvSpPr/>
            <p:nvPr/>
          </p:nvSpPr>
          <p:spPr>
            <a:xfrm rot="16200000">
              <a:off x="6542729" y="3867347"/>
              <a:ext cx="493564" cy="296881"/>
            </a:xfrm>
            <a:prstGeom prst="curvedUpArrow">
              <a:avLst/>
            </a:prstGeom>
            <a:solidFill>
              <a:srgbClr val="008000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96" name="Rechthoek 95"/>
            <p:cNvSpPr/>
            <p:nvPr/>
          </p:nvSpPr>
          <p:spPr>
            <a:xfrm>
              <a:off x="6641070" y="4026764"/>
              <a:ext cx="296882" cy="257507"/>
            </a:xfrm>
            <a:prstGeom prst="rect">
              <a:avLst/>
            </a:prstGeom>
            <a:solidFill>
              <a:schemeClr val="bg1"/>
            </a:solidFill>
            <a:ln w="12700" cmpd="sng">
              <a:solidFill>
                <a:srgbClr val="FFFFFF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</p:grpSp>
      <p:grpSp>
        <p:nvGrpSpPr>
          <p:cNvPr id="87" name="Groeperen 86"/>
          <p:cNvGrpSpPr/>
          <p:nvPr/>
        </p:nvGrpSpPr>
        <p:grpSpPr>
          <a:xfrm rot="5400000">
            <a:off x="6595310" y="4375955"/>
            <a:ext cx="605024" cy="1050073"/>
            <a:chOff x="6641070" y="3769006"/>
            <a:chExt cx="296882" cy="515265"/>
          </a:xfrm>
        </p:grpSpPr>
        <p:sp>
          <p:nvSpPr>
            <p:cNvPr id="85" name="Gekromde pijl omhoog 84"/>
            <p:cNvSpPr/>
            <p:nvPr/>
          </p:nvSpPr>
          <p:spPr>
            <a:xfrm rot="16200000">
              <a:off x="6542729" y="3867347"/>
              <a:ext cx="493564" cy="296881"/>
            </a:xfrm>
            <a:prstGeom prst="curvedUpArrow">
              <a:avLst/>
            </a:prstGeom>
            <a:solidFill>
              <a:srgbClr val="008000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86" name="Rechthoek 85"/>
            <p:cNvSpPr/>
            <p:nvPr/>
          </p:nvSpPr>
          <p:spPr>
            <a:xfrm>
              <a:off x="6641070" y="4026764"/>
              <a:ext cx="296882" cy="257507"/>
            </a:xfrm>
            <a:prstGeom prst="rect">
              <a:avLst/>
            </a:prstGeom>
            <a:solidFill>
              <a:schemeClr val="bg1"/>
            </a:solidFill>
            <a:ln w="12700" cmpd="sng">
              <a:solidFill>
                <a:srgbClr val="FFFFFF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Groeperen 90"/>
          <p:cNvGrpSpPr/>
          <p:nvPr/>
        </p:nvGrpSpPr>
        <p:grpSpPr>
          <a:xfrm>
            <a:off x="6291625" y="3722853"/>
            <a:ext cx="1184395" cy="640619"/>
            <a:chOff x="7016821" y="3599333"/>
            <a:chExt cx="581176" cy="314348"/>
          </a:xfrm>
        </p:grpSpPr>
        <p:sp>
          <p:nvSpPr>
            <p:cNvPr id="92" name="Gekromde pijl omlaag 91"/>
            <p:cNvSpPr/>
            <p:nvPr/>
          </p:nvSpPr>
          <p:spPr>
            <a:xfrm>
              <a:off x="7020272" y="3645025"/>
              <a:ext cx="577725" cy="236518"/>
            </a:xfrm>
            <a:prstGeom prst="curvedDownArrow">
              <a:avLst/>
            </a:prstGeom>
            <a:solidFill>
              <a:srgbClr val="FF0000"/>
            </a:solidFill>
            <a:ln w="12700" cmpd="sng">
              <a:solidFill>
                <a:srgbClr val="FF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93" name="Rechthoek 92"/>
            <p:cNvSpPr/>
            <p:nvPr/>
          </p:nvSpPr>
          <p:spPr>
            <a:xfrm>
              <a:off x="7016821" y="3599333"/>
              <a:ext cx="297458" cy="314348"/>
            </a:xfrm>
            <a:prstGeom prst="rect">
              <a:avLst/>
            </a:prstGeom>
            <a:solidFill>
              <a:schemeClr val="bg1"/>
            </a:solidFill>
            <a:ln w="12700" cmpd="sng">
              <a:solidFill>
                <a:schemeClr val="bg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</p:grpSp>
      <p:cxnSp>
        <p:nvCxnSpPr>
          <p:cNvPr id="39" name="Rechte verbindingslijn 38"/>
          <p:cNvCxnSpPr/>
          <p:nvPr/>
        </p:nvCxnSpPr>
        <p:spPr bwMode="auto">
          <a:xfrm flipH="1" flipV="1">
            <a:off x="3570676" y="2433489"/>
            <a:ext cx="1237765" cy="166295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7" name="Rechte verbindingslijn 36"/>
          <p:cNvCxnSpPr/>
          <p:nvPr/>
        </p:nvCxnSpPr>
        <p:spPr bwMode="auto">
          <a:xfrm flipV="1">
            <a:off x="671017" y="2497804"/>
            <a:ext cx="1910916" cy="122504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 perform a parity measurement by mapping the parity on the electron state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jdelijke aanduiding voor verticale inhoud 6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Parity </a:t>
            </a:r>
            <a:r>
              <a:rPr lang="en-US" dirty="0" err="1" smtClean="0"/>
              <a:t>meaurement</a:t>
            </a:r>
            <a:r>
              <a:rPr lang="en-US" dirty="0" smtClean="0"/>
              <a:t> on weakly coupled carbon spin</a:t>
            </a:r>
            <a:endParaRPr lang="en-US" dirty="0"/>
          </a:p>
        </p:txBody>
      </p:sp>
      <p:pic>
        <p:nvPicPr>
          <p:cNvPr id="8" name="Afbeelding 7" descr="PurpleSpin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3870543" y="2371110"/>
            <a:ext cx="544367" cy="544365"/>
          </a:xfrm>
          <a:prstGeom prst="rect">
            <a:avLst/>
          </a:prstGeom>
        </p:spPr>
      </p:pic>
      <p:pic>
        <p:nvPicPr>
          <p:cNvPr id="10" name="Afbeelding 9" descr="PurpleSpin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6142">
            <a:off x="353881" y="4069718"/>
            <a:ext cx="331357" cy="331356"/>
          </a:xfrm>
          <a:prstGeom prst="rect">
            <a:avLst/>
          </a:prstGeom>
        </p:spPr>
      </p:pic>
      <p:grpSp>
        <p:nvGrpSpPr>
          <p:cNvPr id="17" name="Groeperen 16"/>
          <p:cNvGrpSpPr/>
          <p:nvPr/>
        </p:nvGrpSpPr>
        <p:grpSpPr>
          <a:xfrm>
            <a:off x="2303265" y="2108185"/>
            <a:ext cx="1676537" cy="1081400"/>
            <a:chOff x="781885" y="2055885"/>
            <a:chExt cx="1676537" cy="1081400"/>
          </a:xfrm>
        </p:grpSpPr>
        <p:grpSp>
          <p:nvGrpSpPr>
            <p:cNvPr id="18" name="Groeperen 17"/>
            <p:cNvGrpSpPr/>
            <p:nvPr/>
          </p:nvGrpSpPr>
          <p:grpSpPr>
            <a:xfrm>
              <a:off x="1060553" y="2381188"/>
              <a:ext cx="988743" cy="756097"/>
              <a:chOff x="2339752" y="1556792"/>
              <a:chExt cx="1224136" cy="936104"/>
            </a:xfrm>
          </p:grpSpPr>
          <p:sp>
            <p:nvSpPr>
              <p:cNvPr id="24" name="Ovaal 23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Rechthoek 24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6" name="Rechte verbindingslijn met pijl 25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27" name="Rechthoek 26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9" name="Pijl links 18"/>
            <p:cNvSpPr/>
            <p:nvPr/>
          </p:nvSpPr>
          <p:spPr>
            <a:xfrm rot="5400000">
              <a:off x="1415589" y="1693541"/>
              <a:ext cx="271361" cy="996050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Pijl links 20"/>
            <p:cNvSpPr/>
            <p:nvPr/>
          </p:nvSpPr>
          <p:spPr>
            <a:xfrm>
              <a:off x="2187062" y="2445504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Pijl links 32"/>
            <p:cNvSpPr/>
            <p:nvPr/>
          </p:nvSpPr>
          <p:spPr>
            <a:xfrm>
              <a:off x="781885" y="2485041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" name="Groeperen 28"/>
          <p:cNvGrpSpPr/>
          <p:nvPr/>
        </p:nvGrpSpPr>
        <p:grpSpPr>
          <a:xfrm>
            <a:off x="2640152" y="1607078"/>
            <a:ext cx="1014054" cy="596411"/>
            <a:chOff x="852329" y="500305"/>
            <a:chExt cx="1014054" cy="596411"/>
          </a:xfrm>
        </p:grpSpPr>
        <p:pic>
          <p:nvPicPr>
            <p:cNvPr id="31" name="Afbeelding 30" descr="OrangeSpi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437622">
              <a:off x="1276466" y="506799"/>
              <a:ext cx="589917" cy="589917"/>
            </a:xfrm>
            <a:prstGeom prst="rect">
              <a:avLst/>
            </a:prstGeom>
          </p:spPr>
        </p:pic>
        <p:pic>
          <p:nvPicPr>
            <p:cNvPr id="32" name="Afbeelding 31" descr="OrangeSpi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200000">
              <a:off x="852329" y="500305"/>
              <a:ext cx="589917" cy="589917"/>
            </a:xfrm>
            <a:prstGeom prst="rect">
              <a:avLst/>
            </a:prstGeom>
          </p:spPr>
        </p:pic>
      </p:grpSp>
      <p:pic>
        <p:nvPicPr>
          <p:cNvPr id="34" name="Afbeelding 33" descr="PurpleSpin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1863313" y="2405134"/>
            <a:ext cx="544367" cy="544365"/>
          </a:xfrm>
          <a:prstGeom prst="rect">
            <a:avLst/>
          </a:prstGeom>
        </p:spPr>
      </p:pic>
      <p:pic>
        <p:nvPicPr>
          <p:cNvPr id="45" name="Afbeelding 44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258" y="4465729"/>
            <a:ext cx="359084" cy="359084"/>
          </a:xfrm>
          <a:prstGeom prst="rect">
            <a:avLst/>
          </a:prstGeom>
        </p:spPr>
      </p:pic>
      <p:pic>
        <p:nvPicPr>
          <p:cNvPr id="46" name="Afbeelding 45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258" y="4982823"/>
            <a:ext cx="359084" cy="359084"/>
          </a:xfrm>
          <a:prstGeom prst="rect">
            <a:avLst/>
          </a:prstGeom>
        </p:spPr>
      </p:pic>
      <p:grpSp>
        <p:nvGrpSpPr>
          <p:cNvPr id="47" name="Groeperen 46"/>
          <p:cNvGrpSpPr/>
          <p:nvPr/>
        </p:nvGrpSpPr>
        <p:grpSpPr>
          <a:xfrm>
            <a:off x="4299957" y="2473338"/>
            <a:ext cx="664940" cy="508483"/>
            <a:chOff x="2339752" y="1556792"/>
            <a:chExt cx="1224136" cy="936104"/>
          </a:xfrm>
        </p:grpSpPr>
        <p:sp>
          <p:nvSpPr>
            <p:cNvPr id="48" name="Ovaal 47"/>
            <p:cNvSpPr/>
            <p:nvPr/>
          </p:nvSpPr>
          <p:spPr>
            <a:xfrm>
              <a:off x="2482050" y="1772816"/>
              <a:ext cx="867532" cy="648072"/>
            </a:xfrm>
            <a:prstGeom prst="ellipse">
              <a:avLst/>
            </a:prstGeom>
            <a:noFill/>
            <a:ln w="28575" cmpd="sng">
              <a:solidFill>
                <a:schemeClr val="accent4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hthoek 48"/>
            <p:cNvSpPr/>
            <p:nvPr/>
          </p:nvSpPr>
          <p:spPr>
            <a:xfrm>
              <a:off x="2339752" y="1988840"/>
              <a:ext cx="1224136" cy="504056"/>
            </a:xfrm>
            <a:prstGeom prst="rect">
              <a:avLst/>
            </a:prstGeom>
            <a:solidFill>
              <a:srgbClr val="FFFFFF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0" name="Rechte verbindingslijn met pijl 49"/>
            <p:cNvCxnSpPr/>
            <p:nvPr/>
          </p:nvCxnSpPr>
          <p:spPr bwMode="auto">
            <a:xfrm flipV="1">
              <a:off x="2915816" y="1628800"/>
              <a:ext cx="360040" cy="432048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51" name="Rechthoek 50"/>
            <p:cNvSpPr/>
            <p:nvPr/>
          </p:nvSpPr>
          <p:spPr>
            <a:xfrm>
              <a:off x="2339752" y="1556792"/>
              <a:ext cx="1224136" cy="720080"/>
            </a:xfrm>
            <a:prstGeom prst="rect">
              <a:avLst/>
            </a:prstGeom>
            <a:noFill/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2" name="Ovaal 51"/>
          <p:cNvSpPr/>
          <p:nvPr/>
        </p:nvSpPr>
        <p:spPr bwMode="auto">
          <a:xfrm>
            <a:off x="5380954" y="2563527"/>
            <a:ext cx="266443" cy="266784"/>
          </a:xfrm>
          <a:prstGeom prst="ellipse">
            <a:avLst/>
          </a:prstGeom>
          <a:solidFill>
            <a:srgbClr val="008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53" name="Pijl links 52"/>
          <p:cNvSpPr/>
          <p:nvPr/>
        </p:nvSpPr>
        <p:spPr>
          <a:xfrm>
            <a:off x="5004737" y="2526064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eperen 2"/>
          <p:cNvGrpSpPr/>
          <p:nvPr/>
        </p:nvGrpSpPr>
        <p:grpSpPr>
          <a:xfrm>
            <a:off x="6831170" y="7245424"/>
            <a:ext cx="3834588" cy="3078581"/>
            <a:chOff x="5057893" y="2942707"/>
            <a:chExt cx="3834588" cy="3078581"/>
          </a:xfrm>
        </p:grpSpPr>
        <p:sp>
          <p:nvSpPr>
            <p:cNvPr id="55" name="Afgeronde rechthoek 54"/>
            <p:cNvSpPr/>
            <p:nvPr/>
          </p:nvSpPr>
          <p:spPr>
            <a:xfrm>
              <a:off x="5057893" y="2942707"/>
              <a:ext cx="3834588" cy="3078581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12700" cmpd="sng">
              <a:solidFill>
                <a:schemeClr val="bg2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>
                  <a:solidFill>
                    <a:schemeClr val="tx1"/>
                  </a:solidFill>
                </a:rPr>
                <a:t>The electron is brought into </a:t>
              </a:r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>
                  <a:solidFill>
                    <a:schemeClr val="tx1"/>
                  </a:solidFill>
                </a:rPr>
                <a:t>The electron picks up </a:t>
              </a:r>
            </a:p>
            <a:p>
              <a:pPr marL="342900" indent="-342900" algn="l">
                <a:buFont typeface="+mj-lt"/>
                <a:buAutoNum type="arabicPeriod"/>
              </a:pPr>
              <a:endParaRPr lang="en-US" sz="1600" dirty="0" smtClean="0">
                <a:solidFill>
                  <a:schemeClr val="tx1"/>
                </a:solidFill>
              </a:endParaRPr>
            </a:p>
            <a:p>
              <a:pPr marL="342900" indent="-342900" algn="l">
                <a:buFont typeface="+mj-lt"/>
                <a:buAutoNum type="arabicPeriod"/>
              </a:pPr>
              <a:endParaRPr lang="en-US" sz="1600" dirty="0">
                <a:solidFill>
                  <a:schemeClr val="tx1"/>
                </a:solidFill>
              </a:endParaRPr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>
                  <a:solidFill>
                    <a:schemeClr val="tx1"/>
                  </a:solidFill>
                </a:rPr>
                <a:t>By doing this twice the electron picks up </a:t>
              </a:r>
              <a:r>
                <a:rPr lang="en-US" sz="1600" dirty="0" smtClean="0">
                  <a:solidFill>
                    <a:schemeClr val="tx1"/>
                  </a:solidFill>
                  <a:latin typeface="+mj-lt"/>
                </a:rPr>
                <a:t>π</a:t>
              </a:r>
              <a:r>
                <a:rPr lang="en-US" sz="1600" dirty="0" smtClean="0">
                  <a:solidFill>
                    <a:schemeClr val="tx1"/>
                  </a:solidFill>
                </a:rPr>
                <a:t>phase if both carbons point in the same direction along x and no phase if they do not</a:t>
              </a:r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>
                  <a:solidFill>
                    <a:schemeClr val="tx1"/>
                  </a:solidFill>
                </a:rPr>
                <a:t>Measuring the electron projects the state </a:t>
              </a:r>
              <a:endParaRPr lang="en-US" sz="1600" dirty="0">
                <a:solidFill>
                  <a:schemeClr val="tx1"/>
                </a:solidFill>
              </a:endParaRPr>
            </a:p>
            <a:p>
              <a:pPr marL="342900" indent="-342900" algn="l">
                <a:buFont typeface="+mj-lt"/>
                <a:buAutoNum type="arabicPeriod"/>
              </a:pPr>
              <a:endParaRPr lang="en-US" sz="1600" dirty="0" smtClean="0">
                <a:solidFill>
                  <a:schemeClr val="tx1"/>
                </a:solidFill>
              </a:endParaRPr>
            </a:p>
          </p:txBody>
        </p:sp>
        <p:pic>
          <p:nvPicPr>
            <p:cNvPr id="57" name="Afbeelding 56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12432" y="3882361"/>
              <a:ext cx="508779" cy="232405"/>
            </a:xfrm>
            <a:prstGeom prst="rect">
              <a:avLst/>
            </a:prstGeom>
          </p:spPr>
        </p:pic>
        <p:pic>
          <p:nvPicPr>
            <p:cNvPr id="58" name="Afbeelding 57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44453" y="3649956"/>
              <a:ext cx="345467" cy="232405"/>
            </a:xfrm>
            <a:prstGeom prst="rect">
              <a:avLst/>
            </a:prstGeom>
          </p:spPr>
        </p:pic>
        <p:pic>
          <p:nvPicPr>
            <p:cNvPr id="59" name="Afbeelding 58" descr="latex-image-1.pdf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991" t="-29616" b="-1"/>
            <a:stretch/>
          </p:blipFill>
          <p:spPr>
            <a:xfrm>
              <a:off x="8213518" y="3603868"/>
              <a:ext cx="311690" cy="257179"/>
            </a:xfrm>
            <a:prstGeom prst="rect">
              <a:avLst/>
            </a:prstGeom>
          </p:spPr>
        </p:pic>
        <p:pic>
          <p:nvPicPr>
            <p:cNvPr id="60" name="Afbeelding 59" descr="latex-image-1.pdf"/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266" t="-75183" b="-1"/>
            <a:stretch/>
          </p:blipFill>
          <p:spPr>
            <a:xfrm>
              <a:off x="8181982" y="3729481"/>
              <a:ext cx="566482" cy="347591"/>
            </a:xfrm>
            <a:prstGeom prst="rect">
              <a:avLst/>
            </a:prstGeom>
          </p:spPr>
        </p:pic>
        <p:sp>
          <p:nvSpPr>
            <p:cNvPr id="61" name="Tekstvak 60"/>
            <p:cNvSpPr txBox="1"/>
            <p:nvPr/>
          </p:nvSpPr>
          <p:spPr>
            <a:xfrm>
              <a:off x="5921211" y="3553576"/>
              <a:ext cx="257187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600" dirty="0" smtClean="0"/>
                <a:t>phase if the carbon is in </a:t>
              </a:r>
            </a:p>
          </p:txBody>
        </p:sp>
        <p:sp>
          <p:nvSpPr>
            <p:cNvPr id="62" name="Tekstvak 61"/>
            <p:cNvSpPr txBox="1"/>
            <p:nvPr/>
          </p:nvSpPr>
          <p:spPr>
            <a:xfrm>
              <a:off x="5921211" y="3767452"/>
              <a:ext cx="257187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600" dirty="0" smtClean="0"/>
                <a:t>phase if the carbon is in </a:t>
              </a:r>
            </a:p>
          </p:txBody>
        </p:sp>
        <p:pic>
          <p:nvPicPr>
            <p:cNvPr id="63" name="Afbeelding 62" descr="latex-image-1.pdf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991" t="-29616" b="-1"/>
            <a:stretch/>
          </p:blipFill>
          <p:spPr>
            <a:xfrm>
              <a:off x="8179457" y="3104428"/>
              <a:ext cx="311690" cy="257179"/>
            </a:xfrm>
            <a:prstGeom prst="rect">
              <a:avLst/>
            </a:prstGeom>
          </p:spPr>
        </p:pic>
      </p:grpSp>
      <p:sp>
        <p:nvSpPr>
          <p:cNvPr id="73" name="Tekstvak 72"/>
          <p:cNvSpPr txBox="1"/>
          <p:nvPr/>
        </p:nvSpPr>
        <p:spPr>
          <a:xfrm>
            <a:off x="3197690" y="2761183"/>
            <a:ext cx="5822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XX</a:t>
            </a:r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9799" y="3861048"/>
            <a:ext cx="4694217" cy="1612885"/>
          </a:xfrm>
          <a:prstGeom prst="rect">
            <a:avLst/>
          </a:prstGeom>
        </p:spPr>
      </p:pic>
      <p:pic>
        <p:nvPicPr>
          <p:cNvPr id="103" name="Afbeelding 102" descr="PurpleSpin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6163609" y="3813733"/>
            <a:ext cx="1109381" cy="1109377"/>
          </a:xfrm>
          <a:prstGeom prst="rect">
            <a:avLst/>
          </a:prstGeom>
        </p:spPr>
      </p:pic>
      <p:pic>
        <p:nvPicPr>
          <p:cNvPr id="70" name="Afbeelding 69" descr="PurpleSpin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200000">
            <a:off x="6246884" y="3934653"/>
            <a:ext cx="1109381" cy="1109377"/>
          </a:xfrm>
          <a:prstGeom prst="rect">
            <a:avLst/>
          </a:prstGeom>
        </p:spPr>
      </p:pic>
      <p:pic>
        <p:nvPicPr>
          <p:cNvPr id="101" name="Afbeelding 100" descr="PurpleSpin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24345">
            <a:off x="6030558" y="3923595"/>
            <a:ext cx="1109381" cy="1109377"/>
          </a:xfrm>
          <a:prstGeom prst="rect">
            <a:avLst/>
          </a:prstGeom>
        </p:spPr>
      </p:pic>
      <p:pic>
        <p:nvPicPr>
          <p:cNvPr id="102" name="Afbeelding 101" descr="PurpleSpin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00000">
            <a:off x="6153077" y="4041040"/>
            <a:ext cx="1109381" cy="1109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749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2" dur="indefinite"/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3" dur="indefinite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5" dur="indefinite"/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6" dur="indefinite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2" dur="indefinite"/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3" dur="indefinite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5" dur="indefinite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6" dur="indefinite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" grpId="0" animBg="1"/>
      <p:bldP spid="104" grpId="1" animBg="1"/>
      <p:bldP spid="105" grpId="0" animBg="1"/>
      <p:bldP spid="105" grpId="1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al 47"/>
          <p:cNvSpPr/>
          <p:nvPr/>
        </p:nvSpPr>
        <p:spPr>
          <a:xfrm>
            <a:off x="2146937" y="4380439"/>
            <a:ext cx="2457346" cy="393363"/>
          </a:xfrm>
          <a:prstGeom prst="ellipse">
            <a:avLst/>
          </a:prstGeom>
          <a:noFill/>
          <a:ln w="28575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sp>
        <p:nvSpPr>
          <p:cNvPr id="51" name="Ovaal 50"/>
          <p:cNvSpPr/>
          <p:nvPr/>
        </p:nvSpPr>
        <p:spPr>
          <a:xfrm>
            <a:off x="5134757" y="7315192"/>
            <a:ext cx="2457346" cy="393363"/>
          </a:xfrm>
          <a:prstGeom prst="ellipse">
            <a:avLst/>
          </a:prstGeom>
          <a:noFill/>
          <a:ln w="28575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Performing a parity measurement can project into an entangled state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Projecting in an entangled state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1200" dirty="0"/>
              <a:t>Pfaff et al. Nat. Phys. </a:t>
            </a:r>
            <a:r>
              <a:rPr lang="en-US" sz="1200" dirty="0" smtClean="0"/>
              <a:t>2012</a:t>
            </a:r>
          </a:p>
          <a:p>
            <a:r>
              <a:rPr lang="nl-NL" sz="1200" dirty="0" err="1"/>
              <a:t>Risté</a:t>
            </a:r>
            <a:r>
              <a:rPr lang="nl-NL" sz="1200" dirty="0"/>
              <a:t> et al. Nature </a:t>
            </a:r>
            <a:r>
              <a:rPr lang="nl-NL" sz="1200" dirty="0" smtClean="0"/>
              <a:t>2013</a:t>
            </a:r>
            <a:endParaRPr lang="nl-NL" sz="1200" dirty="0"/>
          </a:p>
        </p:txBody>
      </p:sp>
      <p:grpSp>
        <p:nvGrpSpPr>
          <p:cNvPr id="13" name="Groeperen 12"/>
          <p:cNvGrpSpPr/>
          <p:nvPr/>
        </p:nvGrpSpPr>
        <p:grpSpPr>
          <a:xfrm>
            <a:off x="969740" y="1904476"/>
            <a:ext cx="1676537" cy="1081401"/>
            <a:chOff x="781885" y="2055884"/>
            <a:chExt cx="1676537" cy="1081401"/>
          </a:xfrm>
        </p:grpSpPr>
        <p:grpSp>
          <p:nvGrpSpPr>
            <p:cNvPr id="14" name="Groeperen 13"/>
            <p:cNvGrpSpPr/>
            <p:nvPr/>
          </p:nvGrpSpPr>
          <p:grpSpPr>
            <a:xfrm>
              <a:off x="1060553" y="2381188"/>
              <a:ext cx="988743" cy="756097"/>
              <a:chOff x="2339752" y="1556792"/>
              <a:chExt cx="1224136" cy="936104"/>
            </a:xfrm>
          </p:grpSpPr>
          <p:sp>
            <p:nvSpPr>
              <p:cNvPr id="19" name="Ovaal 18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echthoek 19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1" name="Rechte verbindingslijn met pijl 20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22" name="Rechthoek 21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5" name="Pijl links 14"/>
            <p:cNvSpPr/>
            <p:nvPr/>
          </p:nvSpPr>
          <p:spPr>
            <a:xfrm rot="5400000">
              <a:off x="1388618" y="1720510"/>
              <a:ext cx="325306" cy="99605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Pijl links 16"/>
            <p:cNvSpPr/>
            <p:nvPr/>
          </p:nvSpPr>
          <p:spPr>
            <a:xfrm>
              <a:off x="2187062" y="2445504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Pijl links 17"/>
            <p:cNvSpPr/>
            <p:nvPr/>
          </p:nvSpPr>
          <p:spPr>
            <a:xfrm>
              <a:off x="781885" y="2485041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eperen 22"/>
          <p:cNvGrpSpPr/>
          <p:nvPr/>
        </p:nvGrpSpPr>
        <p:grpSpPr>
          <a:xfrm>
            <a:off x="1218243" y="1409864"/>
            <a:ext cx="1102438" cy="615093"/>
            <a:chOff x="763945" y="506799"/>
            <a:chExt cx="1102438" cy="615093"/>
          </a:xfrm>
        </p:grpSpPr>
        <p:pic>
          <p:nvPicPr>
            <p:cNvPr id="24" name="Afbeelding 23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1276466" y="506799"/>
              <a:ext cx="589917" cy="589917"/>
            </a:xfrm>
            <a:prstGeom prst="rect">
              <a:avLst/>
            </a:prstGeom>
          </p:spPr>
        </p:pic>
        <p:pic>
          <p:nvPicPr>
            <p:cNvPr id="25" name="Afbeelding 24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763945" y="531975"/>
              <a:ext cx="589917" cy="589917"/>
            </a:xfrm>
            <a:prstGeom prst="rect">
              <a:avLst/>
            </a:prstGeom>
          </p:spPr>
        </p:pic>
      </p:grpSp>
      <p:pic>
        <p:nvPicPr>
          <p:cNvPr id="26" name="Afbeelding 25" descr="PurpleSpin.ai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603164" y="2279289"/>
            <a:ext cx="435783" cy="435781"/>
          </a:xfrm>
          <a:prstGeom prst="rect">
            <a:avLst/>
          </a:prstGeom>
        </p:spPr>
      </p:pic>
      <p:sp>
        <p:nvSpPr>
          <p:cNvPr id="34" name="Tekstvak 33"/>
          <p:cNvSpPr txBox="1"/>
          <p:nvPr/>
        </p:nvSpPr>
        <p:spPr>
          <a:xfrm>
            <a:off x="2655855" y="2299174"/>
            <a:ext cx="7920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?</a:t>
            </a:r>
          </a:p>
        </p:txBody>
      </p:sp>
      <p:cxnSp>
        <p:nvCxnSpPr>
          <p:cNvPr id="36" name="Rechte verbindingslijn met pijl 35"/>
          <p:cNvCxnSpPr/>
          <p:nvPr/>
        </p:nvCxnSpPr>
        <p:spPr bwMode="auto">
          <a:xfrm flipV="1">
            <a:off x="2987824" y="1904475"/>
            <a:ext cx="460119" cy="499790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008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8" name="Rechte verbindingslijn met pijl 37"/>
          <p:cNvCxnSpPr/>
          <p:nvPr/>
        </p:nvCxnSpPr>
        <p:spPr bwMode="auto">
          <a:xfrm>
            <a:off x="2987824" y="2404264"/>
            <a:ext cx="460119" cy="407129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43" name="Tekstvak 42"/>
          <p:cNvSpPr txBox="1"/>
          <p:nvPr/>
        </p:nvSpPr>
        <p:spPr>
          <a:xfrm>
            <a:off x="1846422" y="2522557"/>
            <a:ext cx="5822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XX</a:t>
            </a:r>
          </a:p>
        </p:txBody>
      </p:sp>
      <p:pic>
        <p:nvPicPr>
          <p:cNvPr id="46" name="Afbeelding 4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273" y="4328641"/>
            <a:ext cx="5208860" cy="479422"/>
          </a:xfrm>
          <a:prstGeom prst="rect">
            <a:avLst/>
          </a:prstGeom>
        </p:spPr>
      </p:pic>
      <p:pic>
        <p:nvPicPr>
          <p:cNvPr id="47" name="Afbeelding 4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0886" y="7237995"/>
            <a:ext cx="5346550" cy="492096"/>
          </a:xfrm>
          <a:prstGeom prst="rect">
            <a:avLst/>
          </a:prstGeom>
        </p:spPr>
      </p:pic>
      <p:sp>
        <p:nvSpPr>
          <p:cNvPr id="53" name="Ovaal 52"/>
          <p:cNvSpPr/>
          <p:nvPr/>
        </p:nvSpPr>
        <p:spPr>
          <a:xfrm>
            <a:off x="4674856" y="4384813"/>
            <a:ext cx="1368152" cy="393363"/>
          </a:xfrm>
          <a:prstGeom prst="ellipse">
            <a:avLst/>
          </a:prstGeom>
          <a:noFill/>
          <a:ln w="28575" cmpd="sng">
            <a:solidFill>
              <a:srgbClr val="008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sp>
        <p:nvSpPr>
          <p:cNvPr id="54" name="Ovaal 53"/>
          <p:cNvSpPr/>
          <p:nvPr/>
        </p:nvSpPr>
        <p:spPr>
          <a:xfrm>
            <a:off x="1505437" y="4380439"/>
            <a:ext cx="936808" cy="393363"/>
          </a:xfrm>
          <a:prstGeom prst="ellipse">
            <a:avLst/>
          </a:prstGeom>
          <a:noFill/>
          <a:ln w="28575" cmpd="sng">
            <a:solidFill>
              <a:srgbClr val="008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sp>
        <p:nvSpPr>
          <p:cNvPr id="55" name="Ovaal 54"/>
          <p:cNvSpPr/>
          <p:nvPr/>
        </p:nvSpPr>
        <p:spPr>
          <a:xfrm>
            <a:off x="4427610" y="7315192"/>
            <a:ext cx="936808" cy="393363"/>
          </a:xfrm>
          <a:prstGeom prst="ellipse">
            <a:avLst/>
          </a:prstGeom>
          <a:noFill/>
          <a:ln w="28575" cmpd="sng">
            <a:solidFill>
              <a:srgbClr val="008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sp>
        <p:nvSpPr>
          <p:cNvPr id="56" name="Ovaal 55"/>
          <p:cNvSpPr/>
          <p:nvPr/>
        </p:nvSpPr>
        <p:spPr>
          <a:xfrm>
            <a:off x="7639284" y="7293669"/>
            <a:ext cx="1368152" cy="393363"/>
          </a:xfrm>
          <a:prstGeom prst="ellipse">
            <a:avLst/>
          </a:prstGeom>
          <a:noFill/>
          <a:ln w="28575" cmpd="sng">
            <a:solidFill>
              <a:srgbClr val="008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cxnSp>
        <p:nvCxnSpPr>
          <p:cNvPr id="60" name="Rechte verbindingslijn met pijl 59"/>
          <p:cNvCxnSpPr/>
          <p:nvPr/>
        </p:nvCxnSpPr>
        <p:spPr bwMode="auto">
          <a:xfrm flipV="1">
            <a:off x="6142386" y="4217081"/>
            <a:ext cx="460119" cy="361455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008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1" name="Rechte verbindingslijn met pijl 60"/>
          <p:cNvCxnSpPr/>
          <p:nvPr/>
        </p:nvCxnSpPr>
        <p:spPr bwMode="auto">
          <a:xfrm>
            <a:off x="6142386" y="4570237"/>
            <a:ext cx="485700" cy="237826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2" name="Rechte verbindingslijn met pijl 61"/>
          <p:cNvCxnSpPr/>
          <p:nvPr/>
        </p:nvCxnSpPr>
        <p:spPr bwMode="auto">
          <a:xfrm flipV="1">
            <a:off x="9106068" y="7139207"/>
            <a:ext cx="527719" cy="348683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008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3" name="Rechte verbindingslijn met pijl 62"/>
          <p:cNvCxnSpPr/>
          <p:nvPr/>
        </p:nvCxnSpPr>
        <p:spPr bwMode="auto">
          <a:xfrm>
            <a:off x="9106068" y="7487890"/>
            <a:ext cx="502138" cy="242201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grpSp>
        <p:nvGrpSpPr>
          <p:cNvPr id="79" name="Groeperen 78"/>
          <p:cNvGrpSpPr/>
          <p:nvPr/>
        </p:nvGrpSpPr>
        <p:grpSpPr>
          <a:xfrm>
            <a:off x="3427639" y="1327077"/>
            <a:ext cx="2188654" cy="689086"/>
            <a:chOff x="3427639" y="1327077"/>
            <a:chExt cx="2188654" cy="689086"/>
          </a:xfrm>
        </p:grpSpPr>
        <p:pic>
          <p:nvPicPr>
            <p:cNvPr id="41" name="Afbeelding 40" descr="latex-image-1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73965" y="1792786"/>
              <a:ext cx="495050" cy="223377"/>
            </a:xfrm>
            <a:prstGeom prst="rect">
              <a:avLst/>
            </a:prstGeom>
          </p:spPr>
        </p:pic>
        <p:pic>
          <p:nvPicPr>
            <p:cNvPr id="42" name="Afbeelding 41" descr="latex-image-1.pdf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72000" y="1792787"/>
              <a:ext cx="1026322" cy="223376"/>
            </a:xfrm>
            <a:prstGeom prst="rect">
              <a:avLst/>
            </a:prstGeom>
          </p:spPr>
        </p:pic>
        <p:pic>
          <p:nvPicPr>
            <p:cNvPr id="68" name="Afbeelding 67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405510">
              <a:off x="3774579" y="1360534"/>
              <a:ext cx="589917" cy="589917"/>
            </a:xfrm>
            <a:prstGeom prst="rect">
              <a:avLst/>
            </a:prstGeom>
          </p:spPr>
        </p:pic>
        <p:pic>
          <p:nvPicPr>
            <p:cNvPr id="69" name="Afbeelding 68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415539">
              <a:off x="3427639" y="1360291"/>
              <a:ext cx="589917" cy="589917"/>
            </a:xfrm>
            <a:prstGeom prst="rect">
              <a:avLst/>
            </a:prstGeom>
          </p:spPr>
        </p:pic>
        <p:grpSp>
          <p:nvGrpSpPr>
            <p:cNvPr id="72" name="Groeperen 71"/>
            <p:cNvGrpSpPr/>
            <p:nvPr/>
          </p:nvGrpSpPr>
          <p:grpSpPr>
            <a:xfrm>
              <a:off x="4679436" y="1327077"/>
              <a:ext cx="936857" cy="590160"/>
              <a:chOff x="4547772" y="1319785"/>
              <a:chExt cx="936857" cy="590160"/>
            </a:xfrm>
          </p:grpSpPr>
          <p:pic>
            <p:nvPicPr>
              <p:cNvPr id="71" name="Afbeelding 70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10029">
                <a:off x="4547772" y="1319785"/>
                <a:ext cx="589917" cy="589917"/>
              </a:xfrm>
              <a:prstGeom prst="rect">
                <a:avLst/>
              </a:prstGeom>
            </p:spPr>
          </p:pic>
          <p:pic>
            <p:nvPicPr>
              <p:cNvPr id="70" name="Afbeelding 69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00000">
                <a:off x="4894712" y="1320028"/>
                <a:ext cx="589917" cy="589917"/>
              </a:xfrm>
              <a:prstGeom prst="rect">
                <a:avLst/>
              </a:prstGeom>
            </p:spPr>
          </p:pic>
        </p:grpSp>
      </p:grpSp>
      <p:grpSp>
        <p:nvGrpSpPr>
          <p:cNvPr id="80" name="Groeperen 79"/>
          <p:cNvGrpSpPr/>
          <p:nvPr/>
        </p:nvGrpSpPr>
        <p:grpSpPr>
          <a:xfrm>
            <a:off x="3532625" y="2266827"/>
            <a:ext cx="2097566" cy="675195"/>
            <a:chOff x="3532625" y="2266827"/>
            <a:chExt cx="2097566" cy="675195"/>
          </a:xfrm>
        </p:grpSpPr>
        <p:pic>
          <p:nvPicPr>
            <p:cNvPr id="44" name="Afbeelding 43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88314" y="2718646"/>
              <a:ext cx="754649" cy="223376"/>
            </a:xfrm>
            <a:prstGeom prst="rect">
              <a:avLst/>
            </a:prstGeom>
          </p:spPr>
        </p:pic>
        <p:pic>
          <p:nvPicPr>
            <p:cNvPr id="45" name="Afbeelding 44" descr="latex-image-1.pdf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94497" y="2704340"/>
              <a:ext cx="754649" cy="223376"/>
            </a:xfrm>
            <a:prstGeom prst="rect">
              <a:avLst/>
            </a:prstGeom>
          </p:spPr>
        </p:pic>
        <p:grpSp>
          <p:nvGrpSpPr>
            <p:cNvPr id="73" name="Groeperen 72"/>
            <p:cNvGrpSpPr/>
            <p:nvPr/>
          </p:nvGrpSpPr>
          <p:grpSpPr>
            <a:xfrm>
              <a:off x="3532625" y="2283668"/>
              <a:ext cx="936857" cy="590160"/>
              <a:chOff x="4547772" y="1319785"/>
              <a:chExt cx="936857" cy="590160"/>
            </a:xfrm>
          </p:grpSpPr>
          <p:pic>
            <p:nvPicPr>
              <p:cNvPr id="74" name="Afbeelding 73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10029">
                <a:off x="4547772" y="1319785"/>
                <a:ext cx="589917" cy="589917"/>
              </a:xfrm>
              <a:prstGeom prst="rect">
                <a:avLst/>
              </a:prstGeom>
            </p:spPr>
          </p:pic>
          <p:pic>
            <p:nvPicPr>
              <p:cNvPr id="75" name="Afbeelding 74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7200000">
                <a:off x="4894712" y="1320028"/>
                <a:ext cx="589917" cy="589917"/>
              </a:xfrm>
              <a:prstGeom prst="rect">
                <a:avLst/>
              </a:prstGeom>
            </p:spPr>
          </p:pic>
        </p:grpSp>
        <p:grpSp>
          <p:nvGrpSpPr>
            <p:cNvPr id="76" name="Groeperen 75"/>
            <p:cNvGrpSpPr/>
            <p:nvPr/>
          </p:nvGrpSpPr>
          <p:grpSpPr>
            <a:xfrm>
              <a:off x="4577445" y="2266827"/>
              <a:ext cx="1052746" cy="590159"/>
              <a:chOff x="4547772" y="1319785"/>
              <a:chExt cx="1052746" cy="590159"/>
            </a:xfrm>
          </p:grpSpPr>
          <p:pic>
            <p:nvPicPr>
              <p:cNvPr id="77" name="Afbeelding 76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7200000">
                <a:off x="4547772" y="1319785"/>
                <a:ext cx="589917" cy="589917"/>
              </a:xfrm>
              <a:prstGeom prst="rect">
                <a:avLst/>
              </a:prstGeom>
            </p:spPr>
          </p:pic>
          <p:pic>
            <p:nvPicPr>
              <p:cNvPr id="78" name="Afbeelding 77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00000">
                <a:off x="5010601" y="1320027"/>
                <a:ext cx="589917" cy="589917"/>
              </a:xfrm>
              <a:prstGeom prst="rect">
                <a:avLst/>
              </a:prstGeom>
            </p:spPr>
          </p:pic>
        </p:grpSp>
      </p:grpSp>
      <p:pic>
        <p:nvPicPr>
          <p:cNvPr id="81" name="Afbeelding 80" descr="latex-image-1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8263" y="4006662"/>
            <a:ext cx="1886161" cy="420837"/>
          </a:xfrm>
          <a:prstGeom prst="rect">
            <a:avLst/>
          </a:prstGeom>
        </p:spPr>
      </p:pic>
      <p:pic>
        <p:nvPicPr>
          <p:cNvPr id="82" name="Afbeelding 81" descr="latex-image-1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9071" y="6871741"/>
            <a:ext cx="1891054" cy="421928"/>
          </a:xfrm>
          <a:prstGeom prst="rect">
            <a:avLst/>
          </a:prstGeom>
        </p:spPr>
      </p:pic>
      <p:pic>
        <p:nvPicPr>
          <p:cNvPr id="83" name="Afbeelding 82" descr="latex-image-1.pdf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3370" y="4570237"/>
            <a:ext cx="1891054" cy="421928"/>
          </a:xfrm>
          <a:prstGeom prst="rect">
            <a:avLst/>
          </a:prstGeom>
        </p:spPr>
      </p:pic>
      <p:pic>
        <p:nvPicPr>
          <p:cNvPr id="84" name="Afbeelding 83" descr="latex-image-1.pdf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9071" y="7519127"/>
            <a:ext cx="1891054" cy="421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3676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53" grpId="0" animBg="1"/>
      <p:bldP spid="5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smtClean="0"/>
              <a:t>A Quantum Computer promises an exponential speedup over conventional computers</a:t>
            </a:r>
            <a:endParaRPr lang="en-US" noProof="0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nl-NL" dirty="0" err="1" smtClean="0"/>
              <a:t>Figure</a:t>
            </a:r>
            <a:r>
              <a:rPr lang="nl-NL" dirty="0" smtClean="0"/>
              <a:t> </a:t>
            </a:r>
            <a:r>
              <a:rPr lang="nl-NL" dirty="0" err="1" smtClean="0"/>
              <a:t>from</a:t>
            </a:r>
            <a:r>
              <a:rPr lang="nl-NL" dirty="0" smtClean="0"/>
              <a:t> </a:t>
            </a:r>
            <a:r>
              <a:rPr lang="nl-NL" dirty="0"/>
              <a:t>T</a:t>
            </a:r>
            <a:r>
              <a:rPr lang="nl-NL" dirty="0" smtClean="0"/>
              <a:t>he </a:t>
            </a:r>
            <a:r>
              <a:rPr lang="nl-NL" dirty="0"/>
              <a:t>E</a:t>
            </a:r>
            <a:r>
              <a:rPr lang="nl-NL" dirty="0" smtClean="0"/>
              <a:t>conomist: Quantum Computing feb 25th 2012</a:t>
            </a:r>
            <a:endParaRPr lang="nl-NL" dirty="0"/>
          </a:p>
        </p:txBody>
      </p:sp>
      <p:sp>
        <p:nvSpPr>
          <p:cNvPr id="10" name="Tijdelijke aanduiding voor verticale inhoud 9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smtClean="0"/>
              <a:t>Quantum Computer</a:t>
            </a:r>
            <a:endParaRPr lang="nl-NL" dirty="0"/>
          </a:p>
        </p:txBody>
      </p:sp>
      <p:pic>
        <p:nvPicPr>
          <p:cNvPr id="5" name="Afbeelding 4" descr="Quantum_computer.jp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429" b="92571" l="5418" r="89842">
                        <a14:foregroundMark x1="76749" y1="22857" x2="76749" y2="22857"/>
                        <a14:foregroundMark x1="31377" y1="92857" x2="31377" y2="92857"/>
                        <a14:foregroundMark x1="23251" y1="71429" x2="23251" y2="71429"/>
                        <a14:foregroundMark x1="23025" y1="73714" x2="23025" y2="73714"/>
                        <a14:foregroundMark x1="23025" y1="77143" x2="23025" y2="77143"/>
                        <a14:foregroundMark x1="5418" y1="92000" x2="5418" y2="92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3848" y="980728"/>
            <a:ext cx="5626100" cy="4445000"/>
          </a:xfrm>
          <a:prstGeom prst="rect">
            <a:avLst/>
          </a:prstGeom>
        </p:spPr>
      </p:pic>
      <p:pic>
        <p:nvPicPr>
          <p:cNvPr id="8" name="Afbeelding 7" descr="20120225_STD001_0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400" y="1295400"/>
            <a:ext cx="7556500" cy="425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1472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eperen 13"/>
          <p:cNvGrpSpPr/>
          <p:nvPr/>
        </p:nvGrpSpPr>
        <p:grpSpPr>
          <a:xfrm>
            <a:off x="5052864" y="1772816"/>
            <a:ext cx="3205484" cy="3574398"/>
            <a:chOff x="5052864" y="1772816"/>
            <a:chExt cx="3205484" cy="3574398"/>
          </a:xfrm>
        </p:grpSpPr>
        <p:pic>
          <p:nvPicPr>
            <p:cNvPr id="8" name="Afbeelding 7" descr="uu-XX-parity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52864" y="2700919"/>
              <a:ext cx="3024336" cy="2464274"/>
            </a:xfrm>
            <a:prstGeom prst="rect">
              <a:avLst/>
            </a:prstGeom>
          </p:spPr>
        </p:pic>
        <p:pic>
          <p:nvPicPr>
            <p:cNvPr id="10" name="Afbeelding 9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44208" y="5165193"/>
              <a:ext cx="1814140" cy="182021"/>
            </a:xfrm>
            <a:prstGeom prst="rect">
              <a:avLst/>
            </a:prstGeom>
          </p:spPr>
        </p:pic>
        <p:grpSp>
          <p:nvGrpSpPr>
            <p:cNvPr id="5" name="Groeperen 4"/>
            <p:cNvGrpSpPr/>
            <p:nvPr/>
          </p:nvGrpSpPr>
          <p:grpSpPr>
            <a:xfrm>
              <a:off x="5772773" y="1772816"/>
              <a:ext cx="1891054" cy="1152105"/>
              <a:chOff x="5772773" y="1772816"/>
              <a:chExt cx="1891054" cy="1152105"/>
            </a:xfrm>
          </p:grpSpPr>
          <p:pic>
            <p:nvPicPr>
              <p:cNvPr id="11" name="Afbeelding 10" descr="latex-image-1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72773" y="1772816"/>
                <a:ext cx="1891054" cy="421928"/>
              </a:xfrm>
              <a:prstGeom prst="rect">
                <a:avLst/>
              </a:prstGeom>
            </p:spPr>
          </p:pic>
          <p:grpSp>
            <p:nvGrpSpPr>
              <p:cNvPr id="24" name="Groeperen 23"/>
              <p:cNvGrpSpPr/>
              <p:nvPr/>
            </p:nvGrpSpPr>
            <p:grpSpPr>
              <a:xfrm rot="3691939">
                <a:off x="6489205" y="1951341"/>
                <a:ext cx="555631" cy="771415"/>
                <a:chOff x="6088534" y="2517197"/>
                <a:chExt cx="813271" cy="1647193"/>
              </a:xfrm>
            </p:grpSpPr>
            <p:sp>
              <p:nvSpPr>
                <p:cNvPr id="25" name="Traan 24"/>
                <p:cNvSpPr/>
                <p:nvPr/>
              </p:nvSpPr>
              <p:spPr bwMode="auto">
                <a:xfrm rot="21198218">
                  <a:off x="6088534" y="3541940"/>
                  <a:ext cx="367011" cy="622450"/>
                </a:xfrm>
                <a:prstGeom prst="teardrop">
                  <a:avLst>
                    <a:gd name="adj" fmla="val 172572"/>
                  </a:avLst>
                </a:prstGeom>
                <a:noFill/>
                <a:ln w="28575" cap="flat" cmpd="sng" algn="ctr">
                  <a:solidFill>
                    <a:srgbClr val="FF6600"/>
                  </a:solidFill>
                  <a:prstDash val="sysDash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lang="en-US" sz="1200" dirty="0" err="1" smtClean="0">
                    <a:solidFill>
                      <a:srgbClr val="FFFFFF"/>
                    </a:solidFill>
                    <a:latin typeface="Arial" charset="0"/>
                    <a:ea typeface="ＭＳ Ｐゴシック" pitchFamily="1" charset="-128"/>
                  </a:endParaRPr>
                </a:p>
              </p:txBody>
            </p:sp>
            <p:sp>
              <p:nvSpPr>
                <p:cNvPr id="26" name="Traan 25"/>
                <p:cNvSpPr/>
                <p:nvPr/>
              </p:nvSpPr>
              <p:spPr bwMode="auto">
                <a:xfrm rot="10264919">
                  <a:off x="6534794" y="2517197"/>
                  <a:ext cx="367011" cy="622450"/>
                </a:xfrm>
                <a:prstGeom prst="teardrop">
                  <a:avLst>
                    <a:gd name="adj" fmla="val 172572"/>
                  </a:avLst>
                </a:prstGeom>
                <a:noFill/>
                <a:ln w="28575" cap="flat" cmpd="sng" algn="ctr">
                  <a:solidFill>
                    <a:srgbClr val="FF6600"/>
                  </a:solidFill>
                  <a:prstDash val="sysDash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lang="en-US" sz="1200" dirty="0" err="1" smtClean="0">
                    <a:solidFill>
                      <a:srgbClr val="FFFFFF"/>
                    </a:solidFill>
                    <a:latin typeface="Arial" charset="0"/>
                    <a:ea typeface="ＭＳ Ｐゴシック" pitchFamily="1" charset="-128"/>
                  </a:endParaRPr>
                </a:p>
              </p:txBody>
            </p:sp>
          </p:grpSp>
          <p:grpSp>
            <p:nvGrpSpPr>
              <p:cNvPr id="27" name="Groeperen 26"/>
              <p:cNvGrpSpPr/>
              <p:nvPr/>
            </p:nvGrpSpPr>
            <p:grpSpPr>
              <a:xfrm>
                <a:off x="5855363" y="1772816"/>
                <a:ext cx="1725874" cy="1152105"/>
                <a:chOff x="6487525" y="3341291"/>
                <a:chExt cx="1725874" cy="1152105"/>
              </a:xfrm>
            </p:grpSpPr>
            <p:pic>
              <p:nvPicPr>
                <p:cNvPr id="28" name="Afbeelding 27" descr="OrangeSpin.png"/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7033" t="-109403" r="-52687" b="-6514"/>
                <a:stretch/>
              </p:blipFill>
              <p:spPr>
                <a:xfrm rot="7200000">
                  <a:off x="6985396" y="3695272"/>
                  <a:ext cx="615117" cy="979053"/>
                </a:xfrm>
                <a:prstGeom prst="diamond">
                  <a:avLst/>
                </a:prstGeom>
              </p:spPr>
            </p:pic>
            <p:grpSp>
              <p:nvGrpSpPr>
                <p:cNvPr id="29" name="Groeperen 28"/>
                <p:cNvGrpSpPr/>
                <p:nvPr/>
              </p:nvGrpSpPr>
              <p:grpSpPr>
                <a:xfrm>
                  <a:off x="6487525" y="3341291"/>
                  <a:ext cx="1725874" cy="1152105"/>
                  <a:chOff x="6487525" y="3341291"/>
                  <a:chExt cx="1725874" cy="1152105"/>
                </a:xfrm>
              </p:grpSpPr>
              <p:pic>
                <p:nvPicPr>
                  <p:cNvPr id="30" name="Afbeelding 29" descr="OrangeSpin.png"/>
                  <p:cNvPicPr>
                    <a:picLocks noChangeAspect="1"/>
                  </p:cNvPicPr>
                  <p:nvPr/>
                </p:nvPicPr>
                <p:blipFill rotWithShape="1"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-52269" t="-9267" r="16616" b="-106650"/>
                  <a:stretch/>
                </p:blipFill>
                <p:spPr>
                  <a:xfrm rot="18144581">
                    <a:off x="7416315" y="3696311"/>
                    <a:ext cx="615116" cy="979053"/>
                  </a:xfrm>
                  <a:prstGeom prst="diamond">
                    <a:avLst/>
                  </a:prstGeom>
                </p:spPr>
              </p:pic>
              <p:pic>
                <p:nvPicPr>
                  <p:cNvPr id="31" name="Afbeelding 30" descr="OrangeSpin.png"/>
                  <p:cNvPicPr>
                    <a:picLocks noChangeAspect="1"/>
                  </p:cNvPicPr>
                  <p:nvPr/>
                </p:nvPicPr>
                <p:blipFill rotWithShape="1"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7033" t="-109403" r="-52687" b="-6514"/>
                  <a:stretch/>
                </p:blipFill>
                <p:spPr>
                  <a:xfrm rot="18000000">
                    <a:off x="6669493" y="3159323"/>
                    <a:ext cx="615117" cy="979053"/>
                  </a:xfrm>
                  <a:prstGeom prst="diamond">
                    <a:avLst/>
                  </a:prstGeom>
                </p:spPr>
              </p:pic>
              <p:pic>
                <p:nvPicPr>
                  <p:cNvPr id="32" name="Afbeelding 31" descr="OrangeSpin.png"/>
                  <p:cNvPicPr>
                    <a:picLocks noChangeAspect="1"/>
                  </p:cNvPicPr>
                  <p:nvPr/>
                </p:nvPicPr>
                <p:blipFill rotWithShape="1"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7650" t="-2984" r="14025" b="-3529"/>
                  <a:stretch/>
                </p:blipFill>
                <p:spPr>
                  <a:xfrm rot="7346119">
                    <a:off x="7537982" y="3667621"/>
                    <a:ext cx="309806" cy="482975"/>
                  </a:xfrm>
                  <a:prstGeom prst="rtTriangle">
                    <a:avLst/>
                  </a:prstGeom>
                </p:spPr>
              </p:pic>
            </p:grpSp>
          </p:grpSp>
        </p:grpSp>
      </p:grp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smtClean="0"/>
              <a:t>The parity measurement is demonstrated by the creation of entanglement</a:t>
            </a:r>
            <a:endParaRPr lang="en-US" noProof="0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err="1" smtClean="0"/>
              <a:t>Entangled</a:t>
            </a:r>
            <a:r>
              <a:rPr lang="nl-NL" dirty="0" smtClean="0"/>
              <a:t> state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7" name="Afbeelding 6" descr="uu-no-parity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285" y="2700919"/>
            <a:ext cx="3024336" cy="2464274"/>
          </a:xfrm>
          <a:prstGeom prst="rect">
            <a:avLst/>
          </a:prstGeom>
        </p:spPr>
      </p:pic>
      <p:sp>
        <p:nvSpPr>
          <p:cNvPr id="9" name="Pijl links 8"/>
          <p:cNvSpPr/>
          <p:nvPr/>
        </p:nvSpPr>
        <p:spPr>
          <a:xfrm>
            <a:off x="4139952" y="3245023"/>
            <a:ext cx="786395" cy="1152128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sp>
        <p:nvSpPr>
          <p:cNvPr id="12" name="Ovaal 11"/>
          <p:cNvSpPr/>
          <p:nvPr/>
        </p:nvSpPr>
        <p:spPr>
          <a:xfrm>
            <a:off x="5652120" y="3389039"/>
            <a:ext cx="1066180" cy="576064"/>
          </a:xfrm>
          <a:prstGeom prst="ellipse">
            <a:avLst/>
          </a:prstGeom>
          <a:noFill/>
          <a:ln w="12700" cmpd="sng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grpSp>
        <p:nvGrpSpPr>
          <p:cNvPr id="16" name="Groeperen 15"/>
          <p:cNvGrpSpPr/>
          <p:nvPr/>
        </p:nvGrpSpPr>
        <p:grpSpPr>
          <a:xfrm>
            <a:off x="2065716" y="1747559"/>
            <a:ext cx="936104" cy="766841"/>
            <a:chOff x="2948517" y="1898988"/>
            <a:chExt cx="1175120" cy="962639"/>
          </a:xfrm>
        </p:grpSpPr>
        <p:grpSp>
          <p:nvGrpSpPr>
            <p:cNvPr id="17" name="Groeperen 16"/>
            <p:cNvGrpSpPr/>
            <p:nvPr/>
          </p:nvGrpSpPr>
          <p:grpSpPr>
            <a:xfrm>
              <a:off x="3029933" y="2255240"/>
              <a:ext cx="1093704" cy="606387"/>
              <a:chOff x="3029933" y="2255240"/>
              <a:chExt cx="1093704" cy="606387"/>
            </a:xfrm>
          </p:grpSpPr>
          <p:pic>
            <p:nvPicPr>
              <p:cNvPr id="19" name="Afbeelding 18" descr="OrangeSpin.png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0000">
                <a:off x="3533720" y="2255240"/>
                <a:ext cx="589917" cy="589917"/>
              </a:xfrm>
              <a:prstGeom prst="rect">
                <a:avLst/>
              </a:prstGeom>
            </p:spPr>
          </p:pic>
          <p:pic>
            <p:nvPicPr>
              <p:cNvPr id="20" name="Afbeelding 19" descr="OrangeSpin.png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0000">
                <a:off x="3029933" y="2271710"/>
                <a:ext cx="589917" cy="589917"/>
              </a:xfrm>
              <a:prstGeom prst="rect">
                <a:avLst/>
              </a:prstGeom>
            </p:spPr>
          </p:pic>
        </p:grpSp>
        <p:pic>
          <p:nvPicPr>
            <p:cNvPr id="18" name="Afbeelding 17" descr="latex-image-1.pdf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48517" y="1898988"/>
              <a:ext cx="1100411" cy="267863"/>
            </a:xfrm>
            <a:prstGeom prst="rect">
              <a:avLst/>
            </a:prstGeom>
          </p:spPr>
        </p:pic>
      </p:grpSp>
      <p:grpSp>
        <p:nvGrpSpPr>
          <p:cNvPr id="13" name="Groeperen 12"/>
          <p:cNvGrpSpPr/>
          <p:nvPr/>
        </p:nvGrpSpPr>
        <p:grpSpPr>
          <a:xfrm>
            <a:off x="3957279" y="1962380"/>
            <a:ext cx="1337112" cy="844571"/>
            <a:chOff x="3957279" y="1962380"/>
            <a:chExt cx="1337112" cy="844571"/>
          </a:xfrm>
        </p:grpSpPr>
        <p:grpSp>
          <p:nvGrpSpPr>
            <p:cNvPr id="34" name="Groeperen 33"/>
            <p:cNvGrpSpPr/>
            <p:nvPr/>
          </p:nvGrpSpPr>
          <p:grpSpPr>
            <a:xfrm>
              <a:off x="3962986" y="2216442"/>
              <a:ext cx="772204" cy="590509"/>
              <a:chOff x="2339752" y="1556792"/>
              <a:chExt cx="1224136" cy="936104"/>
            </a:xfrm>
          </p:grpSpPr>
          <p:sp>
            <p:nvSpPr>
              <p:cNvPr id="38" name="Ovaal 37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Rechthoek 38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0" name="Rechte verbindingslijn met pijl 39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41" name="Rechthoek 40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5" name="Pijl links 34"/>
            <p:cNvSpPr/>
            <p:nvPr/>
          </p:nvSpPr>
          <p:spPr>
            <a:xfrm rot="5400000">
              <a:off x="4219204" y="1700455"/>
              <a:ext cx="254063" cy="777914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Pijl links 35"/>
            <p:cNvSpPr/>
            <p:nvPr/>
          </p:nvSpPr>
          <p:spPr>
            <a:xfrm>
              <a:off x="4736820" y="2284950"/>
              <a:ext cx="211931" cy="267736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al 5"/>
            <p:cNvSpPr/>
            <p:nvPr/>
          </p:nvSpPr>
          <p:spPr>
            <a:xfrm>
              <a:off x="5021850" y="2284950"/>
              <a:ext cx="272541" cy="272541"/>
            </a:xfrm>
            <a:prstGeom prst="ellipse">
              <a:avLst/>
            </a:prstGeom>
            <a:solidFill>
              <a:srgbClr val="FF0000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</p:grpSp>
      <p:pic>
        <p:nvPicPr>
          <p:cNvPr id="15" name="Afbeelding 14" descr="latexit-drag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5716" y="5165192"/>
            <a:ext cx="1814143" cy="182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0032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NV_No_Spin_NoTex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grpSp>
        <p:nvGrpSpPr>
          <p:cNvPr id="34" name="Groeperen 33"/>
          <p:cNvGrpSpPr/>
          <p:nvPr/>
        </p:nvGrpSpPr>
        <p:grpSpPr>
          <a:xfrm>
            <a:off x="4249343" y="3180240"/>
            <a:ext cx="374419" cy="263109"/>
            <a:chOff x="5888050" y="1673929"/>
            <a:chExt cx="2743200" cy="1927687"/>
          </a:xfrm>
        </p:grpSpPr>
        <p:pic>
          <p:nvPicPr>
            <p:cNvPr id="33" name="Afbeelding 32" descr="PurpleRotation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050" y="1673929"/>
              <a:ext cx="2743200" cy="1828800"/>
            </a:xfrm>
            <a:prstGeom prst="rect">
              <a:avLst/>
            </a:prstGeom>
          </p:spPr>
        </p:pic>
        <p:pic>
          <p:nvPicPr>
            <p:cNvPr id="7" name="Afbeelding 6" descr="PurpleSpin.ai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945" y="1772816"/>
              <a:ext cx="1828800" cy="1828800"/>
            </a:xfrm>
            <a:prstGeom prst="rect">
              <a:avLst/>
            </a:prstGeom>
          </p:spPr>
        </p:pic>
      </p:grpSp>
      <p:pic>
        <p:nvPicPr>
          <p:cNvPr id="36" name="Afbeelding 3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  <p:sp>
        <p:nvSpPr>
          <p:cNvPr id="37" name="Freeform 17"/>
          <p:cNvSpPr/>
          <p:nvPr/>
        </p:nvSpPr>
        <p:spPr>
          <a:xfrm rot="622239">
            <a:off x="4504737" y="3460398"/>
            <a:ext cx="1862338" cy="285432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grpSp>
        <p:nvGrpSpPr>
          <p:cNvPr id="8" name="Groeperen 7"/>
          <p:cNvGrpSpPr/>
          <p:nvPr/>
        </p:nvGrpSpPr>
        <p:grpSpPr>
          <a:xfrm rot="21360556">
            <a:off x="6104278" y="2559719"/>
            <a:ext cx="813271" cy="1647193"/>
            <a:chOff x="6088534" y="2517197"/>
            <a:chExt cx="813271" cy="1647193"/>
          </a:xfrm>
        </p:grpSpPr>
        <p:sp>
          <p:nvSpPr>
            <p:cNvPr id="38" name="Traan 37"/>
            <p:cNvSpPr/>
            <p:nvPr/>
          </p:nvSpPr>
          <p:spPr bwMode="auto">
            <a:xfrm rot="21198218">
              <a:off x="6088534" y="3541940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39" name="Traan 38"/>
            <p:cNvSpPr/>
            <p:nvPr/>
          </p:nvSpPr>
          <p:spPr bwMode="auto">
            <a:xfrm rot="10264919">
              <a:off x="6534794" y="2517197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sp>
        <p:nvSpPr>
          <p:cNvPr id="40" name="Freeform 17"/>
          <p:cNvSpPr/>
          <p:nvPr/>
        </p:nvSpPr>
        <p:spPr>
          <a:xfrm rot="20285561">
            <a:off x="4477294" y="2848309"/>
            <a:ext cx="2257971" cy="346069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6" name="Afgeronde rechthoek 45"/>
          <p:cNvSpPr/>
          <p:nvPr/>
        </p:nvSpPr>
        <p:spPr bwMode="auto">
          <a:xfrm>
            <a:off x="742543" y="2293858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The NV-center</a:t>
            </a:r>
          </a:p>
        </p:txBody>
      </p:sp>
      <p:sp>
        <p:nvSpPr>
          <p:cNvPr id="47" name="Afgeronde rechthoek 46"/>
          <p:cNvSpPr/>
          <p:nvPr/>
        </p:nvSpPr>
        <p:spPr bwMode="auto">
          <a:xfrm>
            <a:off x="742543" y="3066250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Parity Measurements</a:t>
            </a:r>
          </a:p>
        </p:txBody>
      </p:sp>
      <p:sp>
        <p:nvSpPr>
          <p:cNvPr id="48" name="Afgeronde rechthoek 47"/>
          <p:cNvSpPr/>
          <p:nvPr/>
        </p:nvSpPr>
        <p:spPr bwMode="auto">
          <a:xfrm>
            <a:off x="742543" y="3838642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Quantum Error Correction</a:t>
            </a:r>
          </a:p>
        </p:txBody>
      </p:sp>
      <p:sp>
        <p:nvSpPr>
          <p:cNvPr id="51" name="Afgeronde rechthoek 50"/>
          <p:cNvSpPr/>
          <p:nvPr/>
        </p:nvSpPr>
        <p:spPr bwMode="auto">
          <a:xfrm>
            <a:off x="742543" y="1521466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Short </a:t>
            </a:r>
            <a:r>
              <a:rPr lang="en-US" sz="1600" dirty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I</a:t>
            </a: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ntroduction to Quantum Information </a:t>
            </a:r>
          </a:p>
        </p:txBody>
      </p:sp>
    </p:spTree>
    <p:extLst>
      <p:ext uri="{BB962C8B-B14F-4D97-AF65-F5344CB8AC3E}">
        <p14:creationId xmlns:p14="http://schemas.microsoft.com/office/powerpoint/2010/main" val="28193622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17575" y="77180"/>
            <a:ext cx="7326833" cy="760040"/>
          </a:xfrm>
        </p:spPr>
        <p:txBody>
          <a:bodyPr/>
          <a:lstStyle/>
          <a:p>
            <a:r>
              <a:rPr lang="en-US" dirty="0" smtClean="0"/>
              <a:t>Quantum error correction requires deterministic </a:t>
            </a:r>
            <a:r>
              <a:rPr lang="en-US" dirty="0"/>
              <a:t>parity </a:t>
            </a:r>
            <a:r>
              <a:rPr lang="en-US" dirty="0" smtClean="0"/>
              <a:t>measurements and more </a:t>
            </a:r>
            <a:r>
              <a:rPr lang="en-US" dirty="0" err="1" smtClean="0"/>
              <a:t>qubits</a:t>
            </a:r>
            <a:endParaRPr lang="en-US" noProof="0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err="1" smtClean="0"/>
              <a:t>Challenges</a:t>
            </a:r>
            <a:r>
              <a:rPr lang="nl-NL" dirty="0" smtClean="0"/>
              <a:t> </a:t>
            </a:r>
            <a:r>
              <a:rPr lang="nl-NL" dirty="0" err="1" smtClean="0"/>
              <a:t>for</a:t>
            </a:r>
            <a:r>
              <a:rPr lang="nl-NL" dirty="0" smtClean="0"/>
              <a:t> Quantum Error </a:t>
            </a:r>
            <a:r>
              <a:rPr lang="nl-NL" dirty="0" err="1" smtClean="0"/>
              <a:t>Correction</a:t>
            </a:r>
            <a:r>
              <a:rPr lang="nl-NL" dirty="0" smtClean="0"/>
              <a:t> 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3" name="Pijl links 52"/>
          <p:cNvSpPr/>
          <p:nvPr/>
        </p:nvSpPr>
        <p:spPr>
          <a:xfrm rot="5400000">
            <a:off x="1720091" y="2351288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Pijl links 53"/>
          <p:cNvSpPr/>
          <p:nvPr/>
        </p:nvSpPr>
        <p:spPr>
          <a:xfrm rot="5400000">
            <a:off x="2210372" y="2351288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Pijl links 54"/>
          <p:cNvSpPr/>
          <p:nvPr/>
        </p:nvSpPr>
        <p:spPr>
          <a:xfrm>
            <a:off x="2716464" y="2776635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Pijl links 55"/>
          <p:cNvSpPr/>
          <p:nvPr/>
        </p:nvSpPr>
        <p:spPr>
          <a:xfrm>
            <a:off x="1311287" y="2816172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1" name="Groeperen 60"/>
          <p:cNvGrpSpPr/>
          <p:nvPr/>
        </p:nvGrpSpPr>
        <p:grpSpPr>
          <a:xfrm>
            <a:off x="1559790" y="1892403"/>
            <a:ext cx="1102438" cy="615093"/>
            <a:chOff x="763945" y="506799"/>
            <a:chExt cx="1102438" cy="615093"/>
          </a:xfrm>
        </p:grpSpPr>
        <p:pic>
          <p:nvPicPr>
            <p:cNvPr id="62" name="Afbeelding 61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1276466" y="506799"/>
              <a:ext cx="589917" cy="589917"/>
            </a:xfrm>
            <a:prstGeom prst="rect">
              <a:avLst/>
            </a:prstGeom>
          </p:spPr>
        </p:pic>
        <p:pic>
          <p:nvPicPr>
            <p:cNvPr id="63" name="Afbeelding 62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763945" y="531975"/>
              <a:ext cx="589917" cy="589917"/>
            </a:xfrm>
            <a:prstGeom prst="rect">
              <a:avLst/>
            </a:prstGeom>
          </p:spPr>
        </p:pic>
      </p:grpSp>
      <p:pic>
        <p:nvPicPr>
          <p:cNvPr id="64" name="Afbeelding 63" descr="PurpleSpin.ai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944711" y="2761828"/>
            <a:ext cx="435783" cy="435781"/>
          </a:xfrm>
          <a:prstGeom prst="rect">
            <a:avLst/>
          </a:prstGeom>
        </p:spPr>
      </p:pic>
      <p:cxnSp>
        <p:nvCxnSpPr>
          <p:cNvPr id="66" name="Rechte verbindingslijn met pijl 65"/>
          <p:cNvCxnSpPr/>
          <p:nvPr/>
        </p:nvCxnSpPr>
        <p:spPr bwMode="auto">
          <a:xfrm flipV="1">
            <a:off x="3072040" y="2590284"/>
            <a:ext cx="707872" cy="339204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008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7" name="Rechte verbindingslijn met pijl 66"/>
          <p:cNvCxnSpPr/>
          <p:nvPr/>
        </p:nvCxnSpPr>
        <p:spPr bwMode="auto">
          <a:xfrm>
            <a:off x="3072040" y="2929488"/>
            <a:ext cx="460119" cy="407129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86" name="Afgeronde rechthoek 85"/>
          <p:cNvSpPr/>
          <p:nvPr/>
        </p:nvSpPr>
        <p:spPr>
          <a:xfrm>
            <a:off x="3009461" y="1495741"/>
            <a:ext cx="2448272" cy="577398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r>
              <a:rPr lang="en-US" sz="1600" dirty="0" smtClean="0">
                <a:solidFill>
                  <a:schemeClr val="tx1"/>
                </a:solidFill>
              </a:rPr>
              <a:t>Deterministic parity measurements </a:t>
            </a:r>
          </a:p>
        </p:txBody>
      </p:sp>
      <p:grpSp>
        <p:nvGrpSpPr>
          <p:cNvPr id="93" name="Groeperen 92"/>
          <p:cNvGrpSpPr/>
          <p:nvPr/>
        </p:nvGrpSpPr>
        <p:grpSpPr>
          <a:xfrm>
            <a:off x="1589955" y="2712319"/>
            <a:ext cx="1180236" cy="756097"/>
            <a:chOff x="1589955" y="2712319"/>
            <a:chExt cx="1180236" cy="756097"/>
          </a:xfrm>
        </p:grpSpPr>
        <p:sp>
          <p:nvSpPr>
            <p:cNvPr id="68" name="Tekstvak 67"/>
            <p:cNvSpPr txBox="1"/>
            <p:nvPr/>
          </p:nvSpPr>
          <p:spPr>
            <a:xfrm>
              <a:off x="2187969" y="3005096"/>
              <a:ext cx="58222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400" dirty="0" smtClean="0"/>
                <a:t>XX</a:t>
              </a:r>
            </a:p>
          </p:txBody>
        </p:sp>
        <p:sp>
          <p:nvSpPr>
            <p:cNvPr id="57" name="Ovaal 56"/>
            <p:cNvSpPr/>
            <p:nvPr/>
          </p:nvSpPr>
          <p:spPr>
            <a:xfrm>
              <a:off x="1704890" y="2886803"/>
              <a:ext cx="700712" cy="523452"/>
            </a:xfrm>
            <a:prstGeom prst="ellipse">
              <a:avLst/>
            </a:prstGeom>
            <a:noFill/>
            <a:ln w="28575" cmpd="sng">
              <a:solidFill>
                <a:schemeClr val="accent4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hthoek 57"/>
            <p:cNvSpPr/>
            <p:nvPr/>
          </p:nvSpPr>
          <p:spPr>
            <a:xfrm>
              <a:off x="1589955" y="3061287"/>
              <a:ext cx="988743" cy="407129"/>
            </a:xfrm>
            <a:prstGeom prst="rect">
              <a:avLst/>
            </a:prstGeom>
            <a:solidFill>
              <a:srgbClr val="FFFFFF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9" name="Rechte verbindingslijn met pijl 58"/>
            <p:cNvCxnSpPr/>
            <p:nvPr/>
          </p:nvCxnSpPr>
          <p:spPr bwMode="auto">
            <a:xfrm flipV="1">
              <a:off x="2055246" y="2770480"/>
              <a:ext cx="290807" cy="348968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60" name="Rechthoek 59"/>
            <p:cNvSpPr/>
            <p:nvPr/>
          </p:nvSpPr>
          <p:spPr>
            <a:xfrm>
              <a:off x="1589955" y="2712319"/>
              <a:ext cx="988743" cy="581613"/>
            </a:xfrm>
            <a:prstGeom prst="rect">
              <a:avLst/>
            </a:prstGeom>
            <a:noFill/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1" name="Groeperen 90"/>
          <p:cNvGrpSpPr/>
          <p:nvPr/>
        </p:nvGrpSpPr>
        <p:grpSpPr>
          <a:xfrm>
            <a:off x="4339389" y="3061287"/>
            <a:ext cx="988743" cy="581613"/>
            <a:chOff x="4499992" y="2836404"/>
            <a:chExt cx="988743" cy="581613"/>
          </a:xfrm>
        </p:grpSpPr>
        <p:sp>
          <p:nvSpPr>
            <p:cNvPr id="88" name="Rechthoek 87"/>
            <p:cNvSpPr/>
            <p:nvPr/>
          </p:nvSpPr>
          <p:spPr>
            <a:xfrm>
              <a:off x="4499992" y="2836404"/>
              <a:ext cx="988743" cy="581613"/>
            </a:xfrm>
            <a:prstGeom prst="rect">
              <a:avLst/>
            </a:prstGeom>
            <a:noFill/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pic>
          <p:nvPicPr>
            <p:cNvPr id="89" name="Afbeelding 88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39801" y="2972101"/>
              <a:ext cx="330200" cy="342900"/>
            </a:xfrm>
            <a:prstGeom prst="rect">
              <a:avLst/>
            </a:prstGeom>
          </p:spPr>
        </p:pic>
      </p:grpSp>
      <p:sp>
        <p:nvSpPr>
          <p:cNvPr id="92" name="Tekstvak 91"/>
          <p:cNvSpPr txBox="1"/>
          <p:nvPr/>
        </p:nvSpPr>
        <p:spPr>
          <a:xfrm>
            <a:off x="1270000" y="3810000"/>
            <a:ext cx="1846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lang="en-US" sz="1400" dirty="0" smtClean="0"/>
          </a:p>
        </p:txBody>
      </p:sp>
      <p:pic>
        <p:nvPicPr>
          <p:cNvPr id="94" name="Afbeelding 93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9871" y="2346272"/>
            <a:ext cx="558800" cy="469900"/>
          </a:xfrm>
          <a:prstGeom prst="rect">
            <a:avLst/>
          </a:prstGeom>
        </p:spPr>
      </p:pic>
      <p:pic>
        <p:nvPicPr>
          <p:cNvPr id="95" name="Afbeelding 94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5871" y="3115431"/>
            <a:ext cx="533400" cy="469900"/>
          </a:xfrm>
          <a:prstGeom prst="rect">
            <a:avLst/>
          </a:prstGeom>
        </p:spPr>
      </p:pic>
      <p:grpSp>
        <p:nvGrpSpPr>
          <p:cNvPr id="96" name="Groeperen 95"/>
          <p:cNvGrpSpPr/>
          <p:nvPr/>
        </p:nvGrpSpPr>
        <p:grpSpPr>
          <a:xfrm>
            <a:off x="1614026" y="4296222"/>
            <a:ext cx="1102438" cy="1089222"/>
            <a:chOff x="763945" y="506799"/>
            <a:chExt cx="1102438" cy="1089222"/>
          </a:xfrm>
        </p:grpSpPr>
        <p:pic>
          <p:nvPicPr>
            <p:cNvPr id="97" name="Afbeelding 96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1276466" y="506799"/>
              <a:ext cx="589917" cy="589917"/>
            </a:xfrm>
            <a:prstGeom prst="rect">
              <a:avLst/>
            </a:prstGeom>
          </p:spPr>
        </p:pic>
        <p:pic>
          <p:nvPicPr>
            <p:cNvPr id="98" name="Afbeelding 97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763945" y="531975"/>
              <a:ext cx="589917" cy="589917"/>
            </a:xfrm>
            <a:prstGeom prst="rect">
              <a:avLst/>
            </a:prstGeom>
          </p:spPr>
        </p:pic>
        <p:pic>
          <p:nvPicPr>
            <p:cNvPr id="99" name="Afbeelding 98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1044702" y="1006104"/>
              <a:ext cx="589917" cy="589917"/>
            </a:xfrm>
            <a:prstGeom prst="rect">
              <a:avLst/>
            </a:prstGeom>
          </p:spPr>
        </p:pic>
      </p:grpSp>
      <p:sp>
        <p:nvSpPr>
          <p:cNvPr id="100" name="Afgeronde rechthoek 99"/>
          <p:cNvSpPr/>
          <p:nvPr/>
        </p:nvSpPr>
        <p:spPr>
          <a:xfrm>
            <a:off x="3000229" y="4222563"/>
            <a:ext cx="2448272" cy="577398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r>
              <a:rPr lang="en-US" sz="1600" dirty="0" smtClean="0">
                <a:solidFill>
                  <a:schemeClr val="tx1"/>
                </a:solidFill>
              </a:rPr>
              <a:t>Three or more </a:t>
            </a:r>
            <a:r>
              <a:rPr lang="en-US" sz="1600" dirty="0" err="1" smtClean="0">
                <a:solidFill>
                  <a:schemeClr val="tx1"/>
                </a:solidFill>
              </a:rPr>
              <a:t>qubits</a:t>
            </a:r>
            <a:endParaRPr lang="en-US" sz="1600" dirty="0" smtClean="0">
              <a:solidFill>
                <a:schemeClr val="tx1"/>
              </a:solidFill>
            </a:endParaRPr>
          </a:p>
        </p:txBody>
      </p:sp>
      <p:cxnSp>
        <p:nvCxnSpPr>
          <p:cNvPr id="102" name="Rechte verbindingslijn met pijl 101"/>
          <p:cNvCxnSpPr>
            <a:stCxn id="88" idx="3"/>
          </p:cNvCxnSpPr>
          <p:nvPr/>
        </p:nvCxnSpPr>
        <p:spPr bwMode="auto">
          <a:xfrm flipV="1">
            <a:off x="5328132" y="2886803"/>
            <a:ext cx="684028" cy="465291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04" name="Rechte verbindingslijn met pijl 103"/>
          <p:cNvCxnSpPr/>
          <p:nvPr/>
        </p:nvCxnSpPr>
        <p:spPr bwMode="auto">
          <a:xfrm>
            <a:off x="4499992" y="2615460"/>
            <a:ext cx="1512168" cy="155020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/>
          </a:ln>
          <a:effectLst/>
        </p:spPr>
      </p:cxnSp>
      <p:pic>
        <p:nvPicPr>
          <p:cNvPr id="106" name="Afbeelding 105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7750" y="2503780"/>
            <a:ext cx="1181100" cy="533400"/>
          </a:xfrm>
          <a:prstGeom prst="rect">
            <a:avLst/>
          </a:prstGeom>
        </p:spPr>
      </p:pic>
      <p:sp>
        <p:nvSpPr>
          <p:cNvPr id="5" name="Rechthoek 4"/>
          <p:cNvSpPr/>
          <p:nvPr/>
        </p:nvSpPr>
        <p:spPr>
          <a:xfrm>
            <a:off x="5658561" y="3642900"/>
            <a:ext cx="211947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sz="1400" i="1" dirty="0" err="1"/>
              <a:t>Risté</a:t>
            </a:r>
            <a:r>
              <a:rPr lang="nl-NL" sz="1400" i="1" dirty="0"/>
              <a:t> et al. Nature 2013</a:t>
            </a:r>
          </a:p>
        </p:txBody>
      </p:sp>
    </p:spTree>
    <p:extLst>
      <p:ext uri="{BB962C8B-B14F-4D97-AF65-F5344CB8AC3E}">
        <p14:creationId xmlns:p14="http://schemas.microsoft.com/office/powerpoint/2010/main" val="23767027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Simulations indicate that it is possible to address 3 or more carbons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Result of Simulations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Afbeelding 4" descr="Simulations_Histogram_vs_Bfield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6018" y="1955810"/>
            <a:ext cx="3627408" cy="3064869"/>
          </a:xfrm>
          <a:prstGeom prst="rect">
            <a:avLst/>
          </a:prstGeom>
        </p:spPr>
      </p:pic>
      <p:pic>
        <p:nvPicPr>
          <p:cNvPr id="6" name="Afbeelding 5" descr="Simulations_avgN_vs_Bfield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955810"/>
            <a:ext cx="3472225" cy="3064869"/>
          </a:xfrm>
          <a:prstGeom prst="rect">
            <a:avLst/>
          </a:prstGeom>
        </p:spPr>
      </p:pic>
      <p:grpSp>
        <p:nvGrpSpPr>
          <p:cNvPr id="8" name="Groeperen 7"/>
          <p:cNvGrpSpPr/>
          <p:nvPr/>
        </p:nvGrpSpPr>
        <p:grpSpPr>
          <a:xfrm>
            <a:off x="3217902" y="2276872"/>
            <a:ext cx="994057" cy="646331"/>
            <a:chOff x="7668348" y="3007313"/>
            <a:chExt cx="1177707" cy="765742"/>
          </a:xfrm>
        </p:grpSpPr>
        <p:sp>
          <p:nvSpPr>
            <p:cNvPr id="9" name="Ovaal 8"/>
            <p:cNvSpPr/>
            <p:nvPr/>
          </p:nvSpPr>
          <p:spPr>
            <a:xfrm>
              <a:off x="7674272" y="3113794"/>
              <a:ext cx="144016" cy="144016"/>
            </a:xfrm>
            <a:prstGeom prst="ellipse">
              <a:avLst/>
            </a:prstGeom>
            <a:solidFill>
              <a:srgbClr val="0000FF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10" name="Ovaal 9"/>
            <p:cNvSpPr/>
            <p:nvPr/>
          </p:nvSpPr>
          <p:spPr>
            <a:xfrm>
              <a:off x="7668348" y="3332001"/>
              <a:ext cx="144016" cy="144016"/>
            </a:xfrm>
            <a:prstGeom prst="ellipse">
              <a:avLst/>
            </a:prstGeom>
            <a:solidFill>
              <a:srgbClr val="008000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11" name="Ovaal 10"/>
            <p:cNvSpPr/>
            <p:nvPr/>
          </p:nvSpPr>
          <p:spPr>
            <a:xfrm>
              <a:off x="7674272" y="3562964"/>
              <a:ext cx="144016" cy="144016"/>
            </a:xfrm>
            <a:prstGeom prst="ellipse">
              <a:avLst/>
            </a:prstGeom>
            <a:solidFill>
              <a:srgbClr val="FF0000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12" name="Tekstvak 11"/>
            <p:cNvSpPr txBox="1"/>
            <p:nvPr/>
          </p:nvSpPr>
          <p:spPr>
            <a:xfrm>
              <a:off x="7798664" y="3007313"/>
              <a:ext cx="1047391" cy="7657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200" dirty="0" smtClean="0"/>
                <a:t>μ=1.10%</a:t>
              </a:r>
            </a:p>
            <a:p>
              <a:pPr algn="l"/>
              <a:r>
                <a:rPr lang="en-US" sz="1200" dirty="0" smtClean="0"/>
                <a:t>μ=0.33%</a:t>
              </a:r>
            </a:p>
            <a:p>
              <a:pPr algn="l"/>
              <a:r>
                <a:rPr lang="en-US" sz="1200" dirty="0" smtClean="0"/>
                <a:t>μ=0.11%</a:t>
              </a:r>
            </a:p>
          </p:txBody>
        </p:sp>
      </p:grpSp>
      <p:sp>
        <p:nvSpPr>
          <p:cNvPr id="13" name="Tekstvak 12"/>
          <p:cNvSpPr txBox="1"/>
          <p:nvPr/>
        </p:nvSpPr>
        <p:spPr>
          <a:xfrm>
            <a:off x="6938151" y="2340201"/>
            <a:ext cx="9724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200" dirty="0" smtClean="0"/>
              <a:t>μ = 1.10%</a:t>
            </a:r>
          </a:p>
          <a:p>
            <a:pPr algn="l"/>
            <a:r>
              <a:rPr lang="en-US" sz="1200" dirty="0" smtClean="0"/>
              <a:t>B = 700G</a:t>
            </a:r>
          </a:p>
          <a:p>
            <a:pPr algn="l"/>
            <a:endParaRPr lang="en-US" sz="1200" dirty="0" smtClean="0"/>
          </a:p>
        </p:txBody>
      </p:sp>
    </p:spTree>
    <p:extLst>
      <p:ext uri="{BB962C8B-B14F-4D97-AF65-F5344CB8AC3E}">
        <p14:creationId xmlns:p14="http://schemas.microsoft.com/office/powerpoint/2010/main" val="16817043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NV_No_Spin_NoTex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grpSp>
        <p:nvGrpSpPr>
          <p:cNvPr id="34" name="Groeperen 33"/>
          <p:cNvGrpSpPr/>
          <p:nvPr/>
        </p:nvGrpSpPr>
        <p:grpSpPr>
          <a:xfrm>
            <a:off x="4249343" y="3180240"/>
            <a:ext cx="374419" cy="263109"/>
            <a:chOff x="5888050" y="1673929"/>
            <a:chExt cx="2743200" cy="1927687"/>
          </a:xfrm>
        </p:grpSpPr>
        <p:pic>
          <p:nvPicPr>
            <p:cNvPr id="33" name="Afbeelding 32" descr="PurpleRotation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050" y="1673929"/>
              <a:ext cx="2743200" cy="1828800"/>
            </a:xfrm>
            <a:prstGeom prst="rect">
              <a:avLst/>
            </a:prstGeom>
          </p:spPr>
        </p:pic>
        <p:pic>
          <p:nvPicPr>
            <p:cNvPr id="7" name="Afbeelding 6" descr="PurpleSpin.ai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945" y="1772816"/>
              <a:ext cx="1828800" cy="1828800"/>
            </a:xfrm>
            <a:prstGeom prst="rect">
              <a:avLst/>
            </a:prstGeom>
          </p:spPr>
        </p:pic>
      </p:grpSp>
      <p:pic>
        <p:nvPicPr>
          <p:cNvPr id="36" name="Afbeelding 3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  <p:sp>
        <p:nvSpPr>
          <p:cNvPr id="37" name="Freeform 17"/>
          <p:cNvSpPr/>
          <p:nvPr/>
        </p:nvSpPr>
        <p:spPr>
          <a:xfrm rot="622239">
            <a:off x="4504737" y="3460398"/>
            <a:ext cx="1862338" cy="285432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grpSp>
        <p:nvGrpSpPr>
          <p:cNvPr id="8" name="Groeperen 7"/>
          <p:cNvGrpSpPr/>
          <p:nvPr/>
        </p:nvGrpSpPr>
        <p:grpSpPr>
          <a:xfrm rot="21360556">
            <a:off x="6104278" y="2559719"/>
            <a:ext cx="813271" cy="1647193"/>
            <a:chOff x="6088534" y="2517197"/>
            <a:chExt cx="813271" cy="1647193"/>
          </a:xfrm>
        </p:grpSpPr>
        <p:sp>
          <p:nvSpPr>
            <p:cNvPr id="38" name="Traan 37"/>
            <p:cNvSpPr/>
            <p:nvPr/>
          </p:nvSpPr>
          <p:spPr bwMode="auto">
            <a:xfrm rot="21198218">
              <a:off x="6088534" y="3541940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39" name="Traan 38"/>
            <p:cNvSpPr/>
            <p:nvPr/>
          </p:nvSpPr>
          <p:spPr bwMode="auto">
            <a:xfrm rot="10264919">
              <a:off x="6534794" y="2517197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sp>
        <p:nvSpPr>
          <p:cNvPr id="40" name="Freeform 17"/>
          <p:cNvSpPr/>
          <p:nvPr/>
        </p:nvSpPr>
        <p:spPr>
          <a:xfrm rot="20285561">
            <a:off x="4477294" y="2848309"/>
            <a:ext cx="2257971" cy="346069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6" name="Afgeronde rechthoek 45"/>
          <p:cNvSpPr/>
          <p:nvPr/>
        </p:nvSpPr>
        <p:spPr bwMode="auto">
          <a:xfrm>
            <a:off x="742543" y="2293858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The NV-center</a:t>
            </a:r>
          </a:p>
        </p:txBody>
      </p:sp>
      <p:sp>
        <p:nvSpPr>
          <p:cNvPr id="47" name="Afgeronde rechthoek 46"/>
          <p:cNvSpPr/>
          <p:nvPr/>
        </p:nvSpPr>
        <p:spPr bwMode="auto">
          <a:xfrm>
            <a:off x="742543" y="3066250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Parity Measurements</a:t>
            </a:r>
          </a:p>
        </p:txBody>
      </p:sp>
      <p:sp>
        <p:nvSpPr>
          <p:cNvPr id="48" name="Afgeronde rechthoek 47"/>
          <p:cNvSpPr/>
          <p:nvPr/>
        </p:nvSpPr>
        <p:spPr bwMode="auto">
          <a:xfrm>
            <a:off x="742543" y="3838642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Quantum Error Correction</a:t>
            </a:r>
          </a:p>
        </p:txBody>
      </p:sp>
      <p:sp>
        <p:nvSpPr>
          <p:cNvPr id="51" name="Afgeronde rechthoek 50"/>
          <p:cNvSpPr/>
          <p:nvPr/>
        </p:nvSpPr>
        <p:spPr bwMode="auto">
          <a:xfrm>
            <a:off x="742543" y="1521466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Short </a:t>
            </a:r>
            <a:r>
              <a:rPr lang="en-US" sz="1600" dirty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I</a:t>
            </a: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ntroduction to Quantum Information </a:t>
            </a:r>
          </a:p>
        </p:txBody>
      </p:sp>
    </p:spTree>
    <p:extLst>
      <p:ext uri="{BB962C8B-B14F-4D97-AF65-F5344CB8AC3E}">
        <p14:creationId xmlns:p14="http://schemas.microsoft.com/office/powerpoint/2010/main" val="34784150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dirty="0" err="1" smtClean="0"/>
              <a:t>Michiel</a:t>
            </a:r>
            <a:r>
              <a:rPr lang="en-US" dirty="0" smtClean="0"/>
              <a:t> Adriaan Rol </a:t>
            </a:r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2270349" y="331305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4235100" y="36584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sp>
        <p:nvSpPr>
          <p:cNvPr id="31" name="Tijdelijke aanduiding voor verticale inhoud 5"/>
          <p:cNvSpPr txBox="1">
            <a:spLocks/>
          </p:cNvSpPr>
          <p:nvPr/>
        </p:nvSpPr>
        <p:spPr bwMode="auto">
          <a:xfrm>
            <a:off x="5063992" y="3187344"/>
            <a:ext cx="2624418" cy="664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None/>
              <a:defRPr sz="1400" baseline="0">
                <a:solidFill>
                  <a:srgbClr val="00A6D6"/>
                </a:solidFill>
                <a:latin typeface="Bookman Old Style"/>
                <a:ea typeface="ＭＳ Ｐゴシック" charset="-128"/>
                <a:cs typeface="Bookman Old Style"/>
              </a:defRPr>
            </a:lvl1pPr>
            <a:lvl2pPr marL="457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914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100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371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400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18288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22860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6pPr>
            <a:lvl7pPr marL="2743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7pPr>
            <a:lvl8pPr marL="3200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8pPr>
            <a:lvl9pPr marL="3657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pPr algn="r">
              <a:lnSpc>
                <a:spcPct val="100000"/>
              </a:lnSpc>
            </a:pPr>
            <a:r>
              <a:rPr lang="en-US" sz="1200" i="1" dirty="0" smtClean="0"/>
              <a:t>Performed at: </a:t>
            </a:r>
          </a:p>
          <a:p>
            <a:pPr algn="r">
              <a:lnSpc>
                <a:spcPct val="100000"/>
              </a:lnSpc>
            </a:pPr>
            <a:r>
              <a:rPr lang="en-US" sz="1200" dirty="0" smtClean="0"/>
              <a:t>Quantum Transport group </a:t>
            </a:r>
          </a:p>
          <a:p>
            <a:pPr algn="r">
              <a:lnSpc>
                <a:spcPct val="100000"/>
              </a:lnSpc>
            </a:pPr>
            <a:r>
              <a:rPr lang="en-US" sz="1200" dirty="0" err="1" smtClean="0"/>
              <a:t>Kavli</a:t>
            </a:r>
            <a:r>
              <a:rPr lang="en-US" sz="1200" dirty="0" smtClean="0"/>
              <a:t> Institute of </a:t>
            </a:r>
            <a:r>
              <a:rPr lang="en-US" sz="1200" dirty="0" err="1" smtClean="0"/>
              <a:t>Nanoscience</a:t>
            </a:r>
            <a:r>
              <a:rPr lang="en-US" sz="1200" dirty="0" smtClean="0"/>
              <a:t> </a:t>
            </a:r>
          </a:p>
          <a:p>
            <a:pPr algn="r">
              <a:lnSpc>
                <a:spcPct val="100000"/>
              </a:lnSpc>
            </a:pPr>
            <a:r>
              <a:rPr lang="en-US" sz="1200" dirty="0" smtClean="0"/>
              <a:t>Delft University of Technology</a:t>
            </a:r>
            <a:endParaRPr lang="en-US" sz="1200" dirty="0"/>
          </a:p>
        </p:txBody>
      </p:sp>
      <p:sp>
        <p:nvSpPr>
          <p:cNvPr id="32" name="Tijdelijke aanduiding voor verticale inhoud 5"/>
          <p:cNvSpPr txBox="1">
            <a:spLocks/>
          </p:cNvSpPr>
          <p:nvPr/>
        </p:nvSpPr>
        <p:spPr bwMode="auto">
          <a:xfrm>
            <a:off x="606044" y="3187344"/>
            <a:ext cx="2624418" cy="664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None/>
              <a:defRPr sz="1400" baseline="0">
                <a:solidFill>
                  <a:srgbClr val="00A6D6"/>
                </a:solidFill>
                <a:latin typeface="Bookman Old Style"/>
                <a:ea typeface="ＭＳ Ｐゴシック" charset="-128"/>
                <a:cs typeface="Bookman Old Style"/>
              </a:defRPr>
            </a:lvl1pPr>
            <a:lvl2pPr marL="457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914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100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371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400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18288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22860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6pPr>
            <a:lvl7pPr marL="2743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7pPr>
            <a:lvl8pPr marL="3200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8pPr>
            <a:lvl9pPr marL="3657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200" i="1" dirty="0"/>
              <a:t>Supervisors :</a:t>
            </a:r>
          </a:p>
          <a:p>
            <a:pPr>
              <a:lnSpc>
                <a:spcPct val="100000"/>
              </a:lnSpc>
            </a:pPr>
            <a:r>
              <a:rPr lang="en-US" sz="1200" dirty="0"/>
              <a:t>Ir. </a:t>
            </a:r>
            <a:r>
              <a:rPr lang="en-US" sz="1200" dirty="0" err="1"/>
              <a:t>J.Cramer</a:t>
            </a:r>
            <a:endParaRPr lang="en-US" sz="1200" dirty="0"/>
          </a:p>
          <a:p>
            <a:pPr>
              <a:lnSpc>
                <a:spcPct val="100000"/>
              </a:lnSpc>
            </a:pPr>
            <a:r>
              <a:rPr lang="en-US" sz="1200" dirty="0"/>
              <a:t>Dr. Ir. T.H. </a:t>
            </a:r>
            <a:r>
              <a:rPr lang="en-US" sz="1200" dirty="0" err="1"/>
              <a:t>Taminiau</a:t>
            </a:r>
            <a:endParaRPr lang="en-US" sz="1200" dirty="0"/>
          </a:p>
          <a:p>
            <a:pPr>
              <a:lnSpc>
                <a:spcPct val="100000"/>
              </a:lnSpc>
            </a:pPr>
            <a:r>
              <a:rPr lang="en-US" sz="1200" dirty="0"/>
              <a:t>Prof. Dr. Ir. R. Hanson </a:t>
            </a:r>
          </a:p>
        </p:txBody>
      </p:sp>
      <p:pic>
        <p:nvPicPr>
          <p:cNvPr id="33" name="Afbeelding 32" descr="team_diamond_logo-color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5077" y="3223539"/>
            <a:ext cx="687976" cy="687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2672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a dynamical decoupling spectroscopy we can identify individual spins 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Dynamical decoupling spectroscopy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Afbeelding 5" descr="fingerprint16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784" y="2353440"/>
            <a:ext cx="7526432" cy="2036564"/>
          </a:xfrm>
          <a:prstGeom prst="rect">
            <a:avLst/>
          </a:prstGeom>
        </p:spPr>
      </p:pic>
      <p:pic>
        <p:nvPicPr>
          <p:cNvPr id="7" name="Afbeelding 6" descr="fingerprint3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784" y="4077072"/>
            <a:ext cx="7526432" cy="2036564"/>
          </a:xfrm>
          <a:prstGeom prst="rect">
            <a:avLst/>
          </a:prstGeom>
        </p:spPr>
      </p:pic>
      <p:grpSp>
        <p:nvGrpSpPr>
          <p:cNvPr id="32" name="Groeperen 31"/>
          <p:cNvGrpSpPr/>
          <p:nvPr/>
        </p:nvGrpSpPr>
        <p:grpSpPr>
          <a:xfrm>
            <a:off x="2361971" y="1741594"/>
            <a:ext cx="2510873" cy="447466"/>
            <a:chOff x="1187624" y="1423757"/>
            <a:chExt cx="3930724" cy="700500"/>
          </a:xfrm>
        </p:grpSpPr>
        <p:grpSp>
          <p:nvGrpSpPr>
            <p:cNvPr id="8" name="Groeperen 7"/>
            <p:cNvGrpSpPr/>
            <p:nvPr/>
          </p:nvGrpSpPr>
          <p:grpSpPr>
            <a:xfrm>
              <a:off x="2699792" y="1484784"/>
              <a:ext cx="1368152" cy="576064"/>
              <a:chOff x="2699792" y="1484784"/>
              <a:chExt cx="1368152" cy="576064"/>
            </a:xfrm>
          </p:grpSpPr>
          <p:cxnSp>
            <p:nvCxnSpPr>
              <p:cNvPr id="9" name="Rechte verbindingslijn 8"/>
              <p:cNvCxnSpPr/>
              <p:nvPr/>
            </p:nvCxnSpPr>
            <p:spPr bwMode="auto">
              <a:xfrm>
                <a:off x="2699792" y="2060848"/>
                <a:ext cx="576064" cy="0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" name="Rechte verbindingslijn 9"/>
              <p:cNvCxnSpPr/>
              <p:nvPr/>
            </p:nvCxnSpPr>
            <p:spPr bwMode="auto">
              <a:xfrm>
                <a:off x="3491880" y="2060848"/>
                <a:ext cx="576064" cy="0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1" name="Rechte verbindingslijn 10"/>
              <p:cNvCxnSpPr/>
              <p:nvPr/>
            </p:nvCxnSpPr>
            <p:spPr bwMode="auto">
              <a:xfrm flipV="1">
                <a:off x="3275856" y="1484784"/>
                <a:ext cx="0" cy="576064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" name="Rechte verbindingslijn 11"/>
              <p:cNvCxnSpPr/>
              <p:nvPr/>
            </p:nvCxnSpPr>
            <p:spPr bwMode="auto">
              <a:xfrm flipV="1">
                <a:off x="3491880" y="1484784"/>
                <a:ext cx="0" cy="576064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" name="Rechte verbindingslijn 12"/>
              <p:cNvCxnSpPr/>
              <p:nvPr/>
            </p:nvCxnSpPr>
            <p:spPr bwMode="auto">
              <a:xfrm>
                <a:off x="3275856" y="1484784"/>
                <a:ext cx="216024" cy="0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14" name="Afbeelding 13" descr="latexit-drag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06409" y="1875454"/>
                <a:ext cx="162831" cy="144739"/>
              </a:xfrm>
              <a:prstGeom prst="rect">
                <a:avLst/>
              </a:prstGeom>
            </p:spPr>
          </p:pic>
          <p:pic>
            <p:nvPicPr>
              <p:cNvPr id="15" name="Afbeelding 14" descr="latexit-drag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698497" y="1875454"/>
                <a:ext cx="162831" cy="144739"/>
              </a:xfrm>
              <a:prstGeom prst="rect">
                <a:avLst/>
              </a:prstGeom>
            </p:spPr>
          </p:pic>
          <p:pic>
            <p:nvPicPr>
              <p:cNvPr id="16" name="Afbeelding 15" descr="latexit-drag.pd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10957" y="1700808"/>
                <a:ext cx="180923" cy="144738"/>
              </a:xfrm>
              <a:prstGeom prst="rect">
                <a:avLst/>
              </a:prstGeom>
            </p:spPr>
          </p:pic>
        </p:grpSp>
        <p:grpSp>
          <p:nvGrpSpPr>
            <p:cNvPr id="17" name="Groeperen 16"/>
            <p:cNvGrpSpPr/>
            <p:nvPr/>
          </p:nvGrpSpPr>
          <p:grpSpPr>
            <a:xfrm>
              <a:off x="1331640" y="1484784"/>
              <a:ext cx="1368152" cy="576064"/>
              <a:chOff x="2699792" y="1484784"/>
              <a:chExt cx="1368152" cy="576064"/>
            </a:xfrm>
          </p:grpSpPr>
          <p:cxnSp>
            <p:nvCxnSpPr>
              <p:cNvPr id="18" name="Rechte verbindingslijn 17"/>
              <p:cNvCxnSpPr/>
              <p:nvPr/>
            </p:nvCxnSpPr>
            <p:spPr bwMode="auto">
              <a:xfrm>
                <a:off x="2699792" y="2060848"/>
                <a:ext cx="576064" cy="0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9" name="Rechte verbindingslijn 18"/>
              <p:cNvCxnSpPr/>
              <p:nvPr/>
            </p:nvCxnSpPr>
            <p:spPr bwMode="auto">
              <a:xfrm>
                <a:off x="3491880" y="2060848"/>
                <a:ext cx="576064" cy="0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0" name="Rechte verbindingslijn 19"/>
              <p:cNvCxnSpPr/>
              <p:nvPr/>
            </p:nvCxnSpPr>
            <p:spPr bwMode="auto">
              <a:xfrm flipV="1">
                <a:off x="3275856" y="1484784"/>
                <a:ext cx="0" cy="576064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" name="Rechte verbindingslijn 20"/>
              <p:cNvCxnSpPr/>
              <p:nvPr/>
            </p:nvCxnSpPr>
            <p:spPr bwMode="auto">
              <a:xfrm flipV="1">
                <a:off x="3491880" y="1484784"/>
                <a:ext cx="0" cy="576064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2" name="Rechte verbindingslijn 21"/>
              <p:cNvCxnSpPr/>
              <p:nvPr/>
            </p:nvCxnSpPr>
            <p:spPr bwMode="auto">
              <a:xfrm>
                <a:off x="3275856" y="1484784"/>
                <a:ext cx="216024" cy="0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23" name="Afbeelding 22" descr="latexit-drag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06409" y="1875454"/>
                <a:ext cx="162831" cy="144739"/>
              </a:xfrm>
              <a:prstGeom prst="rect">
                <a:avLst/>
              </a:prstGeom>
            </p:spPr>
          </p:pic>
          <p:pic>
            <p:nvPicPr>
              <p:cNvPr id="24" name="Afbeelding 23" descr="latexit-drag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698497" y="1875454"/>
                <a:ext cx="162831" cy="144739"/>
              </a:xfrm>
              <a:prstGeom prst="rect">
                <a:avLst/>
              </a:prstGeom>
            </p:spPr>
          </p:pic>
          <p:pic>
            <p:nvPicPr>
              <p:cNvPr id="25" name="Afbeelding 24" descr="latexit-drag.pd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10957" y="1700808"/>
                <a:ext cx="180923" cy="144738"/>
              </a:xfrm>
              <a:prstGeom prst="rect">
                <a:avLst/>
              </a:prstGeom>
            </p:spPr>
          </p:pic>
        </p:grpSp>
        <p:cxnSp>
          <p:nvCxnSpPr>
            <p:cNvPr id="26" name="Rechte verbindingslijn 25"/>
            <p:cNvCxnSpPr/>
            <p:nvPr/>
          </p:nvCxnSpPr>
          <p:spPr bwMode="auto">
            <a:xfrm flipV="1">
              <a:off x="2699792" y="1987365"/>
              <a:ext cx="0" cy="80392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27" name="Afbeelding 26" descr="latex-image-1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87624" y="1508763"/>
              <a:ext cx="146616" cy="602754"/>
            </a:xfrm>
            <a:prstGeom prst="rect">
              <a:avLst/>
            </a:prstGeom>
          </p:spPr>
        </p:pic>
        <p:pic>
          <p:nvPicPr>
            <p:cNvPr id="28" name="Afbeelding 27" descr="latexit-drag.pdf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75744" y="1423757"/>
              <a:ext cx="1042604" cy="700500"/>
            </a:xfrm>
            <a:prstGeom prst="rect">
              <a:avLst/>
            </a:prstGeom>
          </p:spPr>
        </p:pic>
      </p:grpSp>
      <p:grpSp>
        <p:nvGrpSpPr>
          <p:cNvPr id="50" name="Groeperen 49"/>
          <p:cNvGrpSpPr/>
          <p:nvPr/>
        </p:nvGrpSpPr>
        <p:grpSpPr>
          <a:xfrm>
            <a:off x="1979712" y="1589422"/>
            <a:ext cx="137992" cy="565267"/>
            <a:chOff x="1979712" y="1589422"/>
            <a:chExt cx="137992" cy="565267"/>
          </a:xfrm>
        </p:grpSpPr>
        <p:cxnSp>
          <p:nvCxnSpPr>
            <p:cNvPr id="38" name="Rechte verbindingslijn 37"/>
            <p:cNvCxnSpPr/>
            <p:nvPr/>
          </p:nvCxnSpPr>
          <p:spPr bwMode="auto">
            <a:xfrm flipV="1">
              <a:off x="1979712" y="1938340"/>
              <a:ext cx="0" cy="216349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9" name="Rechte verbindingslijn 38"/>
            <p:cNvCxnSpPr/>
            <p:nvPr/>
          </p:nvCxnSpPr>
          <p:spPr bwMode="auto">
            <a:xfrm flipV="1">
              <a:off x="2117704" y="1946813"/>
              <a:ext cx="0" cy="207876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0" name="Rechte verbindingslijn 39"/>
            <p:cNvCxnSpPr/>
            <p:nvPr/>
          </p:nvCxnSpPr>
          <p:spPr bwMode="auto">
            <a:xfrm>
              <a:off x="1979712" y="1946813"/>
              <a:ext cx="137992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47" name="Afbeelding 46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79712" y="1589422"/>
              <a:ext cx="103008" cy="304343"/>
            </a:xfrm>
            <a:prstGeom prst="rect">
              <a:avLst/>
            </a:prstGeom>
          </p:spPr>
        </p:pic>
      </p:grpSp>
      <p:grpSp>
        <p:nvGrpSpPr>
          <p:cNvPr id="51" name="Groeperen 50"/>
          <p:cNvGrpSpPr/>
          <p:nvPr/>
        </p:nvGrpSpPr>
        <p:grpSpPr>
          <a:xfrm>
            <a:off x="4966052" y="1575593"/>
            <a:ext cx="137992" cy="565267"/>
            <a:chOff x="1979712" y="1589422"/>
            <a:chExt cx="137992" cy="565267"/>
          </a:xfrm>
        </p:grpSpPr>
        <p:cxnSp>
          <p:nvCxnSpPr>
            <p:cNvPr id="52" name="Rechte verbindingslijn 51"/>
            <p:cNvCxnSpPr/>
            <p:nvPr/>
          </p:nvCxnSpPr>
          <p:spPr bwMode="auto">
            <a:xfrm flipV="1">
              <a:off x="1979712" y="1938340"/>
              <a:ext cx="0" cy="216349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3" name="Rechte verbindingslijn 52"/>
            <p:cNvCxnSpPr/>
            <p:nvPr/>
          </p:nvCxnSpPr>
          <p:spPr bwMode="auto">
            <a:xfrm flipV="1">
              <a:off x="2117704" y="1946813"/>
              <a:ext cx="0" cy="207876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4" name="Rechte verbindingslijn 53"/>
            <p:cNvCxnSpPr/>
            <p:nvPr/>
          </p:nvCxnSpPr>
          <p:spPr bwMode="auto">
            <a:xfrm>
              <a:off x="1979712" y="1946813"/>
              <a:ext cx="137992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55" name="Afbeelding 54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79712" y="1589422"/>
              <a:ext cx="103008" cy="304343"/>
            </a:xfrm>
            <a:prstGeom prst="rect">
              <a:avLst/>
            </a:prstGeom>
          </p:spPr>
        </p:pic>
      </p:grpSp>
      <p:pic>
        <p:nvPicPr>
          <p:cNvPr id="56" name="Afbeelding 55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887" y="1763468"/>
            <a:ext cx="467313" cy="339031"/>
          </a:xfrm>
          <a:prstGeom prst="rect">
            <a:avLst/>
          </a:prstGeom>
        </p:spPr>
      </p:pic>
      <p:cxnSp>
        <p:nvCxnSpPr>
          <p:cNvPr id="57" name="Rechte verbindingslijn 56"/>
          <p:cNvCxnSpPr/>
          <p:nvPr/>
        </p:nvCxnSpPr>
        <p:spPr bwMode="auto">
          <a:xfrm>
            <a:off x="1600200" y="2140860"/>
            <a:ext cx="367979" cy="0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8" name="Rechte verbindingslijn 57"/>
          <p:cNvCxnSpPr/>
          <p:nvPr/>
        </p:nvCxnSpPr>
        <p:spPr bwMode="auto">
          <a:xfrm>
            <a:off x="2117704" y="2148556"/>
            <a:ext cx="367979" cy="0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9" name="Rechte verbindingslijn 58"/>
          <p:cNvCxnSpPr/>
          <p:nvPr/>
        </p:nvCxnSpPr>
        <p:spPr bwMode="auto">
          <a:xfrm>
            <a:off x="4201866" y="2148556"/>
            <a:ext cx="764186" cy="0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1" name="Rechte verbindingslijn 60"/>
          <p:cNvCxnSpPr/>
          <p:nvPr/>
        </p:nvCxnSpPr>
        <p:spPr bwMode="auto">
          <a:xfrm>
            <a:off x="5104044" y="2148556"/>
            <a:ext cx="367979" cy="0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33" name="Groeperen 32"/>
          <p:cNvGrpSpPr/>
          <p:nvPr/>
        </p:nvGrpSpPr>
        <p:grpSpPr>
          <a:xfrm>
            <a:off x="5379475" y="1814030"/>
            <a:ext cx="603792" cy="461723"/>
            <a:chOff x="2339752" y="1556792"/>
            <a:chExt cx="1224136" cy="936104"/>
          </a:xfrm>
        </p:grpSpPr>
        <p:sp>
          <p:nvSpPr>
            <p:cNvPr id="34" name="Ovaal 33"/>
            <p:cNvSpPr/>
            <p:nvPr/>
          </p:nvSpPr>
          <p:spPr>
            <a:xfrm>
              <a:off x="2482050" y="1772816"/>
              <a:ext cx="867532" cy="648072"/>
            </a:xfrm>
            <a:prstGeom prst="ellipse">
              <a:avLst/>
            </a:prstGeom>
            <a:noFill/>
            <a:ln w="28575" cmpd="sng">
              <a:solidFill>
                <a:schemeClr val="accent4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hthoek 34"/>
            <p:cNvSpPr/>
            <p:nvPr/>
          </p:nvSpPr>
          <p:spPr>
            <a:xfrm>
              <a:off x="2339752" y="1988840"/>
              <a:ext cx="1224136" cy="504056"/>
            </a:xfrm>
            <a:prstGeom prst="rect">
              <a:avLst/>
            </a:prstGeom>
            <a:solidFill>
              <a:srgbClr val="FFFFFF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6" name="Rechte verbindingslijn met pijl 35"/>
            <p:cNvCxnSpPr/>
            <p:nvPr/>
          </p:nvCxnSpPr>
          <p:spPr bwMode="auto">
            <a:xfrm flipV="1">
              <a:off x="2915816" y="1628800"/>
              <a:ext cx="360040" cy="432048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37" name="Rechthoek 36"/>
            <p:cNvSpPr/>
            <p:nvPr/>
          </p:nvSpPr>
          <p:spPr>
            <a:xfrm>
              <a:off x="2339752" y="1556792"/>
              <a:ext cx="1224136" cy="720080"/>
            </a:xfrm>
            <a:prstGeom prst="rect">
              <a:avLst/>
            </a:prstGeom>
            <a:noFill/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825939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Different NV-centers can be linked together using the optical interface</a:t>
            </a:r>
            <a:endParaRPr lang="en-US" dirty="0"/>
          </a:p>
        </p:txBody>
      </p:sp>
      <p:sp>
        <p:nvSpPr>
          <p:cNvPr id="5" name="Tijdelijke aanduiding voor verticale inhoud 4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Teleportation and distant entanglement </a:t>
            </a:r>
            <a:endParaRPr lang="en-US" dirty="0"/>
          </a:p>
        </p:txBody>
      </p:sp>
      <p:sp>
        <p:nvSpPr>
          <p:cNvPr id="6" name="Tijdelijke aanduiding voor tekst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7" name="Group 1"/>
          <p:cNvGrpSpPr>
            <a:grpSpLocks/>
          </p:cNvGrpSpPr>
          <p:nvPr/>
        </p:nvGrpSpPr>
        <p:grpSpPr bwMode="auto">
          <a:xfrm>
            <a:off x="1691680" y="2204864"/>
            <a:ext cx="4724400" cy="2384425"/>
            <a:chOff x="2362200" y="2531844"/>
            <a:chExt cx="4724400" cy="2384644"/>
          </a:xfrm>
        </p:grpSpPr>
        <p:pic>
          <p:nvPicPr>
            <p:cNvPr id="8" name="Picture 21" descr="tele-cartoon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62200" y="3252982"/>
              <a:ext cx="4419600" cy="16635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" name="TextBox 1"/>
            <p:cNvSpPr txBox="1">
              <a:spLocks noChangeArrowheads="1"/>
            </p:cNvSpPr>
            <p:nvPr/>
          </p:nvSpPr>
          <p:spPr bwMode="auto">
            <a:xfrm>
              <a:off x="2667000" y="2531844"/>
              <a:ext cx="4419600" cy="6463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800" b="0" dirty="0" smtClean="0">
                  <a:solidFill>
                    <a:srgbClr val="000000"/>
                  </a:solidFill>
                  <a:latin typeface="+mn-lt"/>
                  <a:cs typeface="Calibri" charset="0"/>
                </a:rPr>
                <a:t>Unconditional </a:t>
              </a:r>
              <a:r>
                <a:rPr lang="en-US" sz="1800" b="0" dirty="0">
                  <a:solidFill>
                    <a:srgbClr val="000000"/>
                  </a:solidFill>
                  <a:latin typeface="+mn-lt"/>
                  <a:cs typeface="Calibri" charset="0"/>
                </a:rPr>
                <a:t>quantum teleportation between diamond spins over 3m</a:t>
              </a:r>
            </a:p>
          </p:txBody>
        </p:sp>
      </p:grpSp>
      <p:sp>
        <p:nvSpPr>
          <p:cNvPr id="10" name="Text Box 42"/>
          <p:cNvSpPr txBox="1">
            <a:spLocks noChangeArrowheads="1"/>
          </p:cNvSpPr>
          <p:nvPr/>
        </p:nvSpPr>
        <p:spPr bwMode="auto">
          <a:xfrm>
            <a:off x="4283968" y="4221088"/>
            <a:ext cx="3197696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l" eaLnBrk="1" hangingPunct="1">
              <a:spcBef>
                <a:spcPts val="0"/>
              </a:spcBef>
              <a:defRPr/>
            </a:pPr>
            <a:r>
              <a:rPr lang="en-US" sz="1400" i="1" dirty="0" err="1" smtClean="0">
                <a:solidFill>
                  <a:srgbClr val="000000"/>
                </a:solidFill>
                <a:latin typeface="+mn-lt"/>
                <a:cs typeface="Calibri"/>
              </a:rPr>
              <a:t>Bernien</a:t>
            </a:r>
            <a:r>
              <a:rPr lang="en-US" sz="1400" i="1" dirty="0" smtClean="0">
                <a:solidFill>
                  <a:srgbClr val="000000"/>
                </a:solidFill>
                <a:latin typeface="+mn-lt"/>
                <a:cs typeface="Calibri"/>
              </a:rPr>
              <a:t> et al. </a:t>
            </a:r>
            <a:r>
              <a:rPr lang="en-US" sz="1400" b="0" i="1" dirty="0" smtClean="0">
                <a:solidFill>
                  <a:srgbClr val="000000"/>
                </a:solidFill>
                <a:latin typeface="+mn-lt"/>
                <a:cs typeface="Calibri"/>
              </a:rPr>
              <a:t>Nature </a:t>
            </a:r>
            <a:r>
              <a:rPr lang="en-US" sz="1400" b="0" i="1" dirty="0">
                <a:solidFill>
                  <a:srgbClr val="000000"/>
                </a:solidFill>
                <a:latin typeface="+mn-lt"/>
                <a:cs typeface="Calibri"/>
              </a:rPr>
              <a:t>497, 86 (2013);</a:t>
            </a:r>
          </a:p>
          <a:p>
            <a:pPr algn="l" eaLnBrk="1" hangingPunct="1">
              <a:spcBef>
                <a:spcPts val="0"/>
              </a:spcBef>
              <a:defRPr/>
            </a:pPr>
            <a:r>
              <a:rPr lang="en-US" sz="1400" b="0" i="1" dirty="0" smtClean="0">
                <a:solidFill>
                  <a:srgbClr val="000000"/>
                </a:solidFill>
                <a:latin typeface="+mn-lt"/>
                <a:cs typeface="Calibri"/>
              </a:rPr>
              <a:t>Pfaff et al. Science </a:t>
            </a:r>
            <a:r>
              <a:rPr lang="en-US" sz="1400" b="0" i="1" dirty="0">
                <a:solidFill>
                  <a:srgbClr val="000000"/>
                </a:solidFill>
                <a:latin typeface="+mn-lt"/>
                <a:cs typeface="Calibri"/>
              </a:rPr>
              <a:t>345, 532 (2014)</a:t>
            </a:r>
          </a:p>
        </p:txBody>
      </p:sp>
    </p:spTree>
    <p:extLst>
      <p:ext uri="{BB962C8B-B14F-4D97-AF65-F5344CB8AC3E}">
        <p14:creationId xmlns:p14="http://schemas.microsoft.com/office/powerpoint/2010/main" val="22118241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Coherence times 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Ramsey and Spin Echo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Source: De Lange et al. </a:t>
            </a:r>
            <a:r>
              <a:rPr lang="en-US" dirty="0"/>
              <a:t>Science (2010) DOI: 10.1126/science.</a:t>
            </a:r>
            <a:r>
              <a:rPr lang="en-US" dirty="0" smtClean="0"/>
              <a:t>1192739 </a:t>
            </a:r>
            <a:endParaRPr lang="en-US" dirty="0"/>
          </a:p>
        </p:txBody>
      </p:sp>
      <p:pic>
        <p:nvPicPr>
          <p:cNvPr id="6" name="Afbeelding 5" descr="electron_T2star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0650" y="1461297"/>
            <a:ext cx="3309341" cy="2607358"/>
          </a:xfrm>
          <a:prstGeom prst="rect">
            <a:avLst/>
          </a:prstGeom>
        </p:spPr>
      </p:pic>
      <p:pic>
        <p:nvPicPr>
          <p:cNvPr id="7" name="Afbeelding 6" descr="spin_echo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5341" y="1461297"/>
            <a:ext cx="3342241" cy="2639513"/>
          </a:xfrm>
          <a:prstGeom prst="rect">
            <a:avLst/>
          </a:prstGeom>
        </p:spPr>
      </p:pic>
      <p:pic>
        <p:nvPicPr>
          <p:cNvPr id="16" name="Afbeelding 1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048" y="4155872"/>
            <a:ext cx="2954418" cy="300285"/>
          </a:xfrm>
          <a:prstGeom prst="rect">
            <a:avLst/>
          </a:prstGeom>
        </p:spPr>
      </p:pic>
      <p:pic>
        <p:nvPicPr>
          <p:cNvPr id="17" name="Afbeelding 1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4072040"/>
            <a:ext cx="2925358" cy="348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94333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17575" y="77180"/>
            <a:ext cx="7902897" cy="760040"/>
          </a:xfrm>
        </p:spPr>
        <p:txBody>
          <a:bodyPr/>
          <a:lstStyle/>
          <a:p>
            <a:r>
              <a:rPr lang="en-US" dirty="0" smtClean="0"/>
              <a:t>By repeatedly flipping the electron spin with careful timing we can control the carbon spin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25" name="Groeperen 24"/>
          <p:cNvGrpSpPr/>
          <p:nvPr/>
        </p:nvGrpSpPr>
        <p:grpSpPr>
          <a:xfrm>
            <a:off x="2699792" y="1484784"/>
            <a:ext cx="1368152" cy="576064"/>
            <a:chOff x="2699792" y="1484784"/>
            <a:chExt cx="1368152" cy="576064"/>
          </a:xfrm>
        </p:grpSpPr>
        <p:cxnSp>
          <p:nvCxnSpPr>
            <p:cNvPr id="8" name="Rechte verbindingslijn 7"/>
            <p:cNvCxnSpPr/>
            <p:nvPr/>
          </p:nvCxnSpPr>
          <p:spPr bwMode="auto">
            <a:xfrm>
              <a:off x="2699792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9" name="Rechte verbindingslijn 8"/>
            <p:cNvCxnSpPr/>
            <p:nvPr/>
          </p:nvCxnSpPr>
          <p:spPr bwMode="auto">
            <a:xfrm>
              <a:off x="3491880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" name="Rechte verbindingslijn 13"/>
            <p:cNvCxnSpPr/>
            <p:nvPr/>
          </p:nvCxnSpPr>
          <p:spPr bwMode="auto">
            <a:xfrm flipV="1">
              <a:off x="3275856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" name="Rechte verbindingslijn 14"/>
            <p:cNvCxnSpPr/>
            <p:nvPr/>
          </p:nvCxnSpPr>
          <p:spPr bwMode="auto">
            <a:xfrm flipV="1">
              <a:off x="3491880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8" name="Rechte verbindingslijn 17"/>
            <p:cNvCxnSpPr/>
            <p:nvPr/>
          </p:nvCxnSpPr>
          <p:spPr bwMode="auto">
            <a:xfrm>
              <a:off x="3275856" y="1484784"/>
              <a:ext cx="21602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22" name="Afbeelding 21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06409" y="1875454"/>
              <a:ext cx="162831" cy="144739"/>
            </a:xfrm>
            <a:prstGeom prst="rect">
              <a:avLst/>
            </a:prstGeom>
          </p:spPr>
        </p:pic>
        <p:pic>
          <p:nvPicPr>
            <p:cNvPr id="23" name="Afbeelding 22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8497" y="1875454"/>
              <a:ext cx="162831" cy="144739"/>
            </a:xfrm>
            <a:prstGeom prst="rect">
              <a:avLst/>
            </a:prstGeom>
          </p:spPr>
        </p:pic>
        <p:pic>
          <p:nvPicPr>
            <p:cNvPr id="24" name="Afbeelding 23" descr="latexit-drag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10957" y="1700808"/>
              <a:ext cx="180923" cy="144738"/>
            </a:xfrm>
            <a:prstGeom prst="rect">
              <a:avLst/>
            </a:prstGeom>
          </p:spPr>
        </p:pic>
      </p:grpSp>
      <p:grpSp>
        <p:nvGrpSpPr>
          <p:cNvPr id="26" name="Groeperen 25"/>
          <p:cNvGrpSpPr/>
          <p:nvPr/>
        </p:nvGrpSpPr>
        <p:grpSpPr>
          <a:xfrm>
            <a:off x="1331640" y="1484784"/>
            <a:ext cx="1368152" cy="576064"/>
            <a:chOff x="2699792" y="1484784"/>
            <a:chExt cx="1368152" cy="576064"/>
          </a:xfrm>
        </p:grpSpPr>
        <p:cxnSp>
          <p:nvCxnSpPr>
            <p:cNvPr id="27" name="Rechte verbindingslijn 26"/>
            <p:cNvCxnSpPr/>
            <p:nvPr/>
          </p:nvCxnSpPr>
          <p:spPr bwMode="auto">
            <a:xfrm>
              <a:off x="2699792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8" name="Rechte verbindingslijn 27"/>
            <p:cNvCxnSpPr/>
            <p:nvPr/>
          </p:nvCxnSpPr>
          <p:spPr bwMode="auto">
            <a:xfrm>
              <a:off x="3491880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9" name="Rechte verbindingslijn 28"/>
            <p:cNvCxnSpPr/>
            <p:nvPr/>
          </p:nvCxnSpPr>
          <p:spPr bwMode="auto">
            <a:xfrm flipV="1">
              <a:off x="3275856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0" name="Rechte verbindingslijn 29"/>
            <p:cNvCxnSpPr/>
            <p:nvPr/>
          </p:nvCxnSpPr>
          <p:spPr bwMode="auto">
            <a:xfrm flipV="1">
              <a:off x="3491880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1" name="Rechte verbindingslijn 30"/>
            <p:cNvCxnSpPr/>
            <p:nvPr/>
          </p:nvCxnSpPr>
          <p:spPr bwMode="auto">
            <a:xfrm>
              <a:off x="3275856" y="1484784"/>
              <a:ext cx="21602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32" name="Afbeelding 31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06409" y="1875454"/>
              <a:ext cx="162831" cy="144739"/>
            </a:xfrm>
            <a:prstGeom prst="rect">
              <a:avLst/>
            </a:prstGeom>
          </p:spPr>
        </p:pic>
        <p:pic>
          <p:nvPicPr>
            <p:cNvPr id="33" name="Afbeelding 32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8497" y="1875454"/>
              <a:ext cx="162831" cy="144739"/>
            </a:xfrm>
            <a:prstGeom prst="rect">
              <a:avLst/>
            </a:prstGeom>
          </p:spPr>
        </p:pic>
        <p:pic>
          <p:nvPicPr>
            <p:cNvPr id="34" name="Afbeelding 33" descr="latexit-drag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10957" y="1700808"/>
              <a:ext cx="180923" cy="144738"/>
            </a:xfrm>
            <a:prstGeom prst="rect">
              <a:avLst/>
            </a:prstGeom>
          </p:spPr>
        </p:pic>
      </p:grpSp>
      <p:cxnSp>
        <p:nvCxnSpPr>
          <p:cNvPr id="35" name="Rechte verbindingslijn 34"/>
          <p:cNvCxnSpPr/>
          <p:nvPr/>
        </p:nvCxnSpPr>
        <p:spPr bwMode="auto">
          <a:xfrm flipV="1">
            <a:off x="2699792" y="1987365"/>
            <a:ext cx="0" cy="80392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40" name="Afbeelding 3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1508763"/>
            <a:ext cx="146616" cy="602754"/>
          </a:xfrm>
          <a:prstGeom prst="rect">
            <a:avLst/>
          </a:prstGeom>
        </p:spPr>
      </p:pic>
      <p:pic>
        <p:nvPicPr>
          <p:cNvPr id="41" name="Afbeelding 40" descr="latexit-drag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5744" y="1423757"/>
            <a:ext cx="1042604" cy="700500"/>
          </a:xfrm>
          <a:prstGeom prst="rect">
            <a:avLst/>
          </a:prstGeom>
        </p:spPr>
      </p:pic>
      <p:grpSp>
        <p:nvGrpSpPr>
          <p:cNvPr id="68" name="Groeperen 67"/>
          <p:cNvGrpSpPr/>
          <p:nvPr/>
        </p:nvGrpSpPr>
        <p:grpSpPr>
          <a:xfrm>
            <a:off x="6084168" y="1330110"/>
            <a:ext cx="891332" cy="807291"/>
            <a:chOff x="4792913" y="1304226"/>
            <a:chExt cx="2066733" cy="1871868"/>
          </a:xfrm>
        </p:grpSpPr>
        <p:pic>
          <p:nvPicPr>
            <p:cNvPr id="42" name="Afbeelding 41" descr="OrangeSpin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3600000">
              <a:off x="5871605" y="2489305"/>
              <a:ext cx="682550" cy="682549"/>
            </a:xfrm>
            <a:prstGeom prst="rect">
              <a:avLst/>
            </a:prstGeom>
          </p:spPr>
        </p:pic>
        <p:pic>
          <p:nvPicPr>
            <p:cNvPr id="51" name="Afbeelding 50" descr="PurpleSpin.ai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4792913" y="2297414"/>
              <a:ext cx="544367" cy="544365"/>
            </a:xfrm>
            <a:prstGeom prst="rect">
              <a:avLst/>
            </a:prstGeom>
          </p:spPr>
        </p:pic>
        <p:pic>
          <p:nvPicPr>
            <p:cNvPr id="52" name="Afbeelding 51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52530" y="2188632"/>
              <a:ext cx="397204" cy="213134"/>
            </a:xfrm>
            <a:prstGeom prst="rect">
              <a:avLst/>
            </a:prstGeom>
          </p:spPr>
        </p:pic>
        <p:pic>
          <p:nvPicPr>
            <p:cNvPr id="53" name="Afbeelding 52" descr="latex-image-1.pdf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81409" y="2056849"/>
              <a:ext cx="213134" cy="251886"/>
            </a:xfrm>
            <a:prstGeom prst="rect">
              <a:avLst/>
            </a:prstGeom>
          </p:spPr>
        </p:pic>
        <p:pic>
          <p:nvPicPr>
            <p:cNvPr id="54" name="Afbeelding 53" descr="latex-image-1.pdf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42658" y="2671424"/>
              <a:ext cx="251885" cy="261573"/>
            </a:xfrm>
            <a:prstGeom prst="rect">
              <a:avLst/>
            </a:prstGeom>
          </p:spPr>
        </p:pic>
        <p:grpSp>
          <p:nvGrpSpPr>
            <p:cNvPr id="55" name="Groeperen 54"/>
            <p:cNvGrpSpPr/>
            <p:nvPr/>
          </p:nvGrpSpPr>
          <p:grpSpPr>
            <a:xfrm>
              <a:off x="5808459" y="1304226"/>
              <a:ext cx="1051187" cy="1871868"/>
              <a:chOff x="5952842" y="2852936"/>
              <a:chExt cx="620864" cy="1105583"/>
            </a:xfrm>
          </p:grpSpPr>
          <p:cxnSp>
            <p:nvCxnSpPr>
              <p:cNvPr id="56" name="Rechte verbindingslijn 55"/>
              <p:cNvCxnSpPr/>
              <p:nvPr/>
            </p:nvCxnSpPr>
            <p:spPr bwMode="auto">
              <a:xfrm flipV="1">
                <a:off x="6158215" y="3132651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38100" cap="flat" cmpd="sng" algn="ctr">
                <a:solidFill>
                  <a:srgbClr val="FF66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7" name="Rechte verbindingslijn 56"/>
              <p:cNvCxnSpPr/>
              <p:nvPr/>
            </p:nvCxnSpPr>
            <p:spPr bwMode="auto">
              <a:xfrm flipV="1">
                <a:off x="6147166" y="2852936"/>
                <a:ext cx="426539" cy="956174"/>
              </a:xfrm>
              <a:prstGeom prst="line">
                <a:avLst/>
              </a:prstGeom>
              <a:solidFill>
                <a:schemeClr val="accent1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8" name="Rechte verbindingslijn 57"/>
              <p:cNvCxnSpPr/>
              <p:nvPr/>
            </p:nvCxnSpPr>
            <p:spPr bwMode="auto">
              <a:xfrm flipH="1">
                <a:off x="6147166" y="3535096"/>
                <a:ext cx="426540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9" name="Rechte verbindingslijn 58"/>
              <p:cNvCxnSpPr/>
              <p:nvPr/>
            </p:nvCxnSpPr>
            <p:spPr bwMode="auto">
              <a:xfrm flipH="1">
                <a:off x="6154410" y="2858637"/>
                <a:ext cx="406423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0" name="Rechte verbindingslijn 59"/>
              <p:cNvCxnSpPr/>
              <p:nvPr/>
            </p:nvCxnSpPr>
            <p:spPr bwMode="auto">
              <a:xfrm flipV="1">
                <a:off x="6560833" y="2878926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61" name="Afbeelding 60" descr="OrangeSpin.png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52842" y="3555384"/>
                <a:ext cx="403135" cy="403135"/>
              </a:xfrm>
              <a:prstGeom prst="rect">
                <a:avLst/>
              </a:prstGeom>
            </p:spPr>
          </p:pic>
        </p:grpSp>
        <p:sp>
          <p:nvSpPr>
            <p:cNvPr id="65" name="Ovaal 64"/>
            <p:cNvSpPr/>
            <p:nvPr/>
          </p:nvSpPr>
          <p:spPr bwMode="auto">
            <a:xfrm>
              <a:off x="5940152" y="2459032"/>
              <a:ext cx="447777" cy="177880"/>
            </a:xfrm>
            <a:prstGeom prst="ellips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grpSp>
        <p:nvGrpSpPr>
          <p:cNvPr id="67" name="Groeperen 66"/>
          <p:cNvGrpSpPr/>
          <p:nvPr/>
        </p:nvGrpSpPr>
        <p:grpSpPr>
          <a:xfrm>
            <a:off x="7468657" y="1330110"/>
            <a:ext cx="810469" cy="807291"/>
            <a:chOff x="5164726" y="3717371"/>
            <a:chExt cx="1879238" cy="1871869"/>
          </a:xfrm>
        </p:grpSpPr>
        <p:grpSp>
          <p:nvGrpSpPr>
            <p:cNvPr id="43" name="Groeperen 42"/>
            <p:cNvGrpSpPr/>
            <p:nvPr/>
          </p:nvGrpSpPr>
          <p:grpSpPr>
            <a:xfrm>
              <a:off x="5992777" y="3717371"/>
              <a:ext cx="1051187" cy="1871869"/>
              <a:chOff x="5952842" y="2852936"/>
              <a:chExt cx="620864" cy="1105584"/>
            </a:xfrm>
          </p:grpSpPr>
          <p:cxnSp>
            <p:nvCxnSpPr>
              <p:cNvPr id="44" name="Rechte verbindingslijn 43"/>
              <p:cNvCxnSpPr/>
              <p:nvPr/>
            </p:nvCxnSpPr>
            <p:spPr bwMode="auto">
              <a:xfrm flipV="1">
                <a:off x="6154410" y="3132651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5" name="Rechte verbindingslijn 44"/>
              <p:cNvCxnSpPr/>
              <p:nvPr/>
            </p:nvCxnSpPr>
            <p:spPr bwMode="auto">
              <a:xfrm flipV="1">
                <a:off x="6147166" y="2852936"/>
                <a:ext cx="426539" cy="956174"/>
              </a:xfrm>
              <a:prstGeom prst="line">
                <a:avLst/>
              </a:prstGeom>
              <a:solidFill>
                <a:schemeClr val="accent1"/>
              </a:solidFill>
              <a:ln w="57150" cap="flat" cmpd="sng" algn="ctr">
                <a:solidFill>
                  <a:srgbClr val="FF66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6" name="Rechte verbindingslijn 45"/>
              <p:cNvCxnSpPr/>
              <p:nvPr/>
            </p:nvCxnSpPr>
            <p:spPr bwMode="auto">
              <a:xfrm flipH="1">
                <a:off x="6147166" y="3535096"/>
                <a:ext cx="426540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7" name="Rechte verbindingslijn 46"/>
              <p:cNvCxnSpPr/>
              <p:nvPr/>
            </p:nvCxnSpPr>
            <p:spPr bwMode="auto">
              <a:xfrm flipH="1">
                <a:off x="6154410" y="2858637"/>
                <a:ext cx="406423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8" name="Rechte verbindingslijn 47"/>
              <p:cNvCxnSpPr/>
              <p:nvPr/>
            </p:nvCxnSpPr>
            <p:spPr bwMode="auto">
              <a:xfrm flipV="1">
                <a:off x="6560833" y="2878926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49" name="Afbeelding 48" descr="OrangeSpin.png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52842" y="3555385"/>
                <a:ext cx="403135" cy="403135"/>
              </a:xfrm>
              <a:prstGeom prst="rect">
                <a:avLst/>
              </a:prstGeom>
            </p:spPr>
          </p:pic>
        </p:grpSp>
        <p:pic>
          <p:nvPicPr>
            <p:cNvPr id="50" name="Afbeelding 49" descr="PurpleSpin.ai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600000">
              <a:off x="5164726" y="4600658"/>
              <a:ext cx="544367" cy="544364"/>
            </a:xfrm>
            <a:prstGeom prst="rect">
              <a:avLst/>
            </a:prstGeom>
          </p:spPr>
        </p:pic>
        <p:pic>
          <p:nvPicPr>
            <p:cNvPr id="62" name="Afbeelding 61" descr="latex-image-1.pdf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46509" y="4460631"/>
              <a:ext cx="213134" cy="251886"/>
            </a:xfrm>
            <a:prstGeom prst="rect">
              <a:avLst/>
            </a:prstGeom>
          </p:spPr>
        </p:pic>
        <p:pic>
          <p:nvPicPr>
            <p:cNvPr id="63" name="Afbeelding 62" descr="latex-image-1.pdf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70284" y="5013176"/>
              <a:ext cx="251885" cy="261573"/>
            </a:xfrm>
            <a:prstGeom prst="rect">
              <a:avLst/>
            </a:prstGeom>
          </p:spPr>
        </p:pic>
        <p:pic>
          <p:nvPicPr>
            <p:cNvPr id="64" name="Afbeelding 63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24423" y="4605950"/>
              <a:ext cx="397204" cy="213134"/>
            </a:xfrm>
            <a:prstGeom prst="rect">
              <a:avLst/>
            </a:prstGeom>
          </p:spPr>
        </p:pic>
        <p:sp>
          <p:nvSpPr>
            <p:cNvPr id="66" name="Ovaal 65"/>
            <p:cNvSpPr/>
            <p:nvPr/>
          </p:nvSpPr>
          <p:spPr bwMode="auto">
            <a:xfrm rot="1800000">
              <a:off x="6096624" y="4993668"/>
              <a:ext cx="722294" cy="269265"/>
            </a:xfrm>
            <a:prstGeom prst="ellips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pic>
        <p:nvPicPr>
          <p:cNvPr id="69" name="Picture 2" descr="D:\jcramer3\Desktop\Werkbespreking\nonresonant_axes.png"/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651" b="31269"/>
          <a:stretch/>
        </p:blipFill>
        <p:spPr bwMode="auto">
          <a:xfrm>
            <a:off x="1512452" y="4365104"/>
            <a:ext cx="1348611" cy="1757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0" name="Picture 3" descr="D:\jcramer3\Desktop\Werkbespreking\resonant_axes.png"/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38699"/>
          <a:stretch/>
        </p:blipFill>
        <p:spPr bwMode="auto">
          <a:xfrm>
            <a:off x="3698497" y="4653136"/>
            <a:ext cx="1764196" cy="1319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" name="Picture 2" descr="D:\jcramer3\Desktop\Werkbespreking\nonresonant_axes.png"/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 b="31269"/>
          <a:stretch/>
        </p:blipFill>
        <p:spPr bwMode="auto">
          <a:xfrm>
            <a:off x="1625356" y="2724250"/>
            <a:ext cx="1424101" cy="1757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2" name="Picture 3" descr="D:\jcramer3\Desktop\Werkbespreking\resonant_axes.png"/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579" b="38699"/>
          <a:stretch/>
        </p:blipFill>
        <p:spPr bwMode="auto">
          <a:xfrm>
            <a:off x="3491880" y="2880920"/>
            <a:ext cx="1708500" cy="1319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kstvak 4"/>
          <p:cNvSpPr txBox="1"/>
          <p:nvPr/>
        </p:nvSpPr>
        <p:spPr>
          <a:xfrm>
            <a:off x="3491880" y="2389707"/>
            <a:ext cx="25743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/>
              <a:t>p</a:t>
            </a:r>
            <a:r>
              <a:rPr lang="en-US" sz="1400" dirty="0" smtClean="0"/>
              <a:t>recisely on resonance </a:t>
            </a:r>
          </a:p>
        </p:txBody>
      </p:sp>
      <p:sp>
        <p:nvSpPr>
          <p:cNvPr id="73" name="Tekstvak 72"/>
          <p:cNvSpPr txBox="1"/>
          <p:nvPr/>
        </p:nvSpPr>
        <p:spPr>
          <a:xfrm>
            <a:off x="1205808" y="2410425"/>
            <a:ext cx="15756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not on resonance </a:t>
            </a:r>
          </a:p>
        </p:txBody>
      </p:sp>
      <p:pic>
        <p:nvPicPr>
          <p:cNvPr id="74" name="Afbeelding 73" descr="latexit-dra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9049" y="2491944"/>
            <a:ext cx="162831" cy="144739"/>
          </a:xfrm>
          <a:prstGeom prst="rect">
            <a:avLst/>
          </a:prstGeom>
        </p:spPr>
      </p:pic>
      <p:pic>
        <p:nvPicPr>
          <p:cNvPr id="75" name="Afbeelding 74" descr="latexit-dra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423" y="2492068"/>
            <a:ext cx="162831" cy="14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1395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entanglement-setup-light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0332640" cy="6887055"/>
          </a:xfrm>
          <a:prstGeom prst="rect">
            <a:avLst/>
          </a:prstGeom>
        </p:spPr>
      </p:pic>
      <p:grpSp>
        <p:nvGrpSpPr>
          <p:cNvPr id="27" name="Groeperen 26"/>
          <p:cNvGrpSpPr/>
          <p:nvPr/>
        </p:nvGrpSpPr>
        <p:grpSpPr>
          <a:xfrm>
            <a:off x="3203849" y="1628800"/>
            <a:ext cx="2481242" cy="2307489"/>
            <a:chOff x="3203849" y="1628800"/>
            <a:chExt cx="2481242" cy="2307489"/>
          </a:xfrm>
        </p:grpSpPr>
        <p:pic>
          <p:nvPicPr>
            <p:cNvPr id="7" name="Afbeelding 6" descr="diamond-chip.jpg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633" t="13567" r="24122" b="12474"/>
            <a:stretch/>
          </p:blipFill>
          <p:spPr>
            <a:xfrm>
              <a:off x="3380384" y="1628800"/>
              <a:ext cx="2304707" cy="2307489"/>
            </a:xfrm>
            <a:prstGeom prst="ellipse">
              <a:avLst/>
            </a:prstGeom>
          </p:spPr>
        </p:pic>
        <p:cxnSp>
          <p:nvCxnSpPr>
            <p:cNvPr id="17" name="Rechte verbindingslijn 16"/>
            <p:cNvCxnSpPr>
              <a:endCxn id="25" idx="1"/>
            </p:cNvCxnSpPr>
            <p:nvPr/>
          </p:nvCxnSpPr>
          <p:spPr>
            <a:xfrm flipH="1">
              <a:off x="3229702" y="2276872"/>
              <a:ext cx="262179" cy="92943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Rechte verbindingslijn 17"/>
            <p:cNvCxnSpPr/>
            <p:nvPr/>
          </p:nvCxnSpPr>
          <p:spPr>
            <a:xfrm flipH="1" flipV="1">
              <a:off x="3275856" y="3356992"/>
              <a:ext cx="792088" cy="50405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Ovaal 24"/>
            <p:cNvSpPr/>
            <p:nvPr/>
          </p:nvSpPr>
          <p:spPr>
            <a:xfrm>
              <a:off x="3203849" y="3180457"/>
              <a:ext cx="176535" cy="176535"/>
            </a:xfrm>
            <a:prstGeom prst="ellipse">
              <a:avLst/>
            </a:prstGeom>
            <a:noFill/>
            <a:ln w="19050" cmpd="sng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4" name="Groeperen 33"/>
          <p:cNvGrpSpPr/>
          <p:nvPr/>
        </p:nvGrpSpPr>
        <p:grpSpPr>
          <a:xfrm>
            <a:off x="4492936" y="2659518"/>
            <a:ext cx="2539626" cy="1460390"/>
            <a:chOff x="4492936" y="2659518"/>
            <a:chExt cx="2539626" cy="1460390"/>
          </a:xfrm>
        </p:grpSpPr>
        <p:sp>
          <p:nvSpPr>
            <p:cNvPr id="28" name="Rechthoek 27"/>
            <p:cNvSpPr/>
            <p:nvPr/>
          </p:nvSpPr>
          <p:spPr>
            <a:xfrm rot="21144776">
              <a:off x="4496140" y="2664171"/>
              <a:ext cx="74028" cy="5344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" name="Rechte verbindingslijn 28"/>
            <p:cNvCxnSpPr/>
            <p:nvPr/>
          </p:nvCxnSpPr>
          <p:spPr>
            <a:xfrm flipH="1" flipV="1">
              <a:off x="4492936" y="2722265"/>
              <a:ext cx="511112" cy="139764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Rechte verbindingslijn 30"/>
            <p:cNvCxnSpPr>
              <a:stCxn id="8" idx="0"/>
            </p:cNvCxnSpPr>
            <p:nvPr/>
          </p:nvCxnSpPr>
          <p:spPr>
            <a:xfrm flipH="1" flipV="1">
              <a:off x="4573372" y="2659518"/>
              <a:ext cx="1444933" cy="4940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8" name="Picture 57" descr="foto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854" t="35612" r="4897" b="7460"/>
            <a:stretch>
              <a:fillRect/>
            </a:stretch>
          </p:blipFill>
          <p:spPr bwMode="auto">
            <a:xfrm>
              <a:off x="5004048" y="2708920"/>
              <a:ext cx="2028514" cy="14109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4" name="Groeperen 43"/>
          <p:cNvGrpSpPr/>
          <p:nvPr/>
        </p:nvGrpSpPr>
        <p:grpSpPr>
          <a:xfrm>
            <a:off x="5725779" y="3212976"/>
            <a:ext cx="3384376" cy="3384376"/>
            <a:chOff x="5725779" y="3212976"/>
            <a:chExt cx="3384376" cy="3384376"/>
          </a:xfrm>
        </p:grpSpPr>
        <p:cxnSp>
          <p:nvCxnSpPr>
            <p:cNvPr id="36" name="Rechte verbindingslijn 35"/>
            <p:cNvCxnSpPr>
              <a:stCxn id="10" idx="2"/>
            </p:cNvCxnSpPr>
            <p:nvPr/>
          </p:nvCxnSpPr>
          <p:spPr>
            <a:xfrm flipV="1">
              <a:off x="5725779" y="3501009"/>
              <a:ext cx="142365" cy="140415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Rechte verbindingslijn 37"/>
            <p:cNvCxnSpPr>
              <a:endCxn id="10" idx="0"/>
            </p:cNvCxnSpPr>
            <p:nvPr/>
          </p:nvCxnSpPr>
          <p:spPr>
            <a:xfrm flipV="1">
              <a:off x="5940152" y="3212976"/>
              <a:ext cx="1477815" cy="21602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" name="Groeperen 14"/>
            <p:cNvGrpSpPr/>
            <p:nvPr/>
          </p:nvGrpSpPr>
          <p:grpSpPr>
            <a:xfrm>
              <a:off x="5725779" y="3212976"/>
              <a:ext cx="3384376" cy="3384376"/>
              <a:chOff x="5580112" y="2996952"/>
              <a:chExt cx="3384376" cy="3384376"/>
            </a:xfrm>
          </p:grpSpPr>
          <p:sp>
            <p:nvSpPr>
              <p:cNvPr id="10" name="Ovaal 9"/>
              <p:cNvSpPr/>
              <p:nvPr/>
            </p:nvSpPr>
            <p:spPr>
              <a:xfrm>
                <a:off x="5580112" y="2996952"/>
                <a:ext cx="3384376" cy="3384376"/>
              </a:xfrm>
              <a:prstGeom prst="ellipse">
                <a:avLst/>
              </a:prstGeom>
              <a:solidFill>
                <a:srgbClr val="FFFFFF"/>
              </a:solidFill>
              <a:ln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1" name="Afbeelding 10" descr="NV.ai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312030" y="3728870"/>
                <a:ext cx="1920540" cy="1920540"/>
              </a:xfrm>
              <a:prstGeom prst="rect">
                <a:avLst/>
              </a:prstGeom>
            </p:spPr>
          </p:pic>
          <p:pic>
            <p:nvPicPr>
              <p:cNvPr id="12" name="Afbeelding 11" descr="OrangeSpin.png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4927305">
                <a:off x="5935763" y="4820173"/>
                <a:ext cx="376238" cy="376238"/>
              </a:xfrm>
              <a:prstGeom prst="rect">
                <a:avLst/>
              </a:prstGeom>
            </p:spPr>
          </p:pic>
          <p:pic>
            <p:nvPicPr>
              <p:cNvPr id="13" name="Afbeelding 12" descr="OrangeSpin.png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9928100">
                <a:off x="8197173" y="4878138"/>
                <a:ext cx="376238" cy="376238"/>
              </a:xfrm>
              <a:prstGeom prst="rect">
                <a:avLst/>
              </a:prstGeom>
            </p:spPr>
          </p:pic>
          <p:pic>
            <p:nvPicPr>
              <p:cNvPr id="14" name="Afbeelding 13" descr="OrangeSpin.png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3851265">
                <a:off x="7627212" y="3276118"/>
                <a:ext cx="376238" cy="376238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16324902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>
            <a:grpSpLocks/>
          </p:cNvGrpSpPr>
          <p:nvPr/>
        </p:nvGrpSpPr>
        <p:grpSpPr bwMode="auto">
          <a:xfrm>
            <a:off x="4499596" y="1268760"/>
            <a:ext cx="4103003" cy="4614863"/>
            <a:chOff x="4343400" y="1066800"/>
            <a:chExt cx="4810125" cy="5410200"/>
          </a:xfrm>
          <a:solidFill>
            <a:schemeClr val="bg2">
              <a:lumMod val="60000"/>
              <a:lumOff val="40000"/>
            </a:schemeClr>
          </a:solidFill>
        </p:grpSpPr>
        <p:sp>
          <p:nvSpPr>
            <p:cNvPr id="13" name="AutoShape 10"/>
            <p:cNvSpPr>
              <a:spLocks noChangeArrowheads="1"/>
            </p:cNvSpPr>
            <p:nvPr/>
          </p:nvSpPr>
          <p:spPr bwMode="auto">
            <a:xfrm>
              <a:off x="4343400" y="1066800"/>
              <a:ext cx="4800600" cy="5410200"/>
            </a:xfrm>
            <a:prstGeom prst="roundRect">
              <a:avLst>
                <a:gd name="adj" fmla="val 16667"/>
              </a:avLst>
            </a:prstGeom>
            <a:grpFill/>
            <a:ln w="9525">
              <a:noFill/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>
                <a:defRPr/>
              </a:pPr>
              <a:endParaRPr lang="en-US" sz="2000">
                <a:solidFill>
                  <a:schemeClr val="accent4"/>
                </a:solidFill>
                <a:latin typeface="Times New Roman" charset="0"/>
                <a:cs typeface="+mn-cs"/>
              </a:endParaRPr>
            </a:p>
          </p:txBody>
        </p:sp>
        <p:grpSp>
          <p:nvGrpSpPr>
            <p:cNvPr id="17417" name="Group 2"/>
            <p:cNvGrpSpPr>
              <a:grpSpLocks/>
            </p:cNvGrpSpPr>
            <p:nvPr/>
          </p:nvGrpSpPr>
          <p:grpSpPr bwMode="auto">
            <a:xfrm>
              <a:off x="4419600" y="1143000"/>
              <a:ext cx="4733925" cy="4905483"/>
              <a:chOff x="4419600" y="969961"/>
              <a:chExt cx="4734452" cy="4906077"/>
            </a:xfrm>
            <a:grpFill/>
          </p:grpSpPr>
          <p:grpSp>
            <p:nvGrpSpPr>
              <p:cNvPr id="17418" name="Group 3"/>
              <p:cNvGrpSpPr>
                <a:grpSpLocks/>
              </p:cNvGrpSpPr>
              <p:nvPr/>
            </p:nvGrpSpPr>
            <p:grpSpPr bwMode="auto">
              <a:xfrm>
                <a:off x="4419600" y="2221622"/>
                <a:ext cx="4734452" cy="3654416"/>
                <a:chOff x="3816055" y="4156931"/>
                <a:chExt cx="5039252" cy="3890546"/>
              </a:xfrm>
              <a:grpFill/>
            </p:grpSpPr>
            <p:sp>
              <p:nvSpPr>
                <p:cNvPr id="17420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4959055" y="7394370"/>
                  <a:ext cx="3581400" cy="653107"/>
                </a:xfrm>
                <a:prstGeom prst="rect">
                  <a:avLst/>
                </a:prstGeom>
                <a:grpFill/>
                <a:ln w="9525">
                  <a:noFill/>
                  <a:miter lim="800000"/>
                  <a:headEnd/>
                  <a:tailEnd/>
                </a:ln>
                <a:extLst/>
              </p:spPr>
              <p:txBody>
                <a:bodyPr>
                  <a:spAutoFit/>
                </a:bodyPr>
                <a:lstStyle>
                  <a:lvl1pPr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  <a:cs typeface="ＭＳ Ｐゴシック" charset="0"/>
                    </a:defRPr>
                  </a:lvl1pPr>
                  <a:lvl2pPr marL="742950" indent="-285750"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 algn="r"/>
                  <a:r>
                    <a:rPr lang="en-US" sz="1400" b="0" i="1" dirty="0">
                      <a:solidFill>
                        <a:srgbClr val="000000"/>
                      </a:solidFill>
                      <a:latin typeface="Calibri" charset="0"/>
                      <a:cs typeface="Calibri" charset="0"/>
                    </a:rPr>
                    <a:t>Nickerson, Li, Benjamin,</a:t>
                  </a:r>
                </a:p>
                <a:p>
                  <a:pPr algn="r"/>
                  <a:r>
                    <a:rPr lang="en-US" sz="1400" b="0" i="1" dirty="0">
                      <a:solidFill>
                        <a:srgbClr val="000000"/>
                      </a:solidFill>
                      <a:latin typeface="Calibri" charset="0"/>
                      <a:cs typeface="Calibri" charset="0"/>
                    </a:rPr>
                    <a:t>Nature Communication 2013</a:t>
                  </a:r>
                </a:p>
              </p:txBody>
            </p:sp>
            <p:pic>
              <p:nvPicPr>
                <p:cNvPr id="17421" name="Picture 1"/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46907"/>
                <a:stretch>
                  <a:fillRect/>
                </a:stretch>
              </p:blipFill>
              <p:spPr bwMode="auto">
                <a:xfrm>
                  <a:off x="3816055" y="4156931"/>
                  <a:ext cx="5039252" cy="3048675"/>
                </a:xfrm>
                <a:prstGeom prst="rect">
                  <a:avLst/>
                </a:prstGeom>
                <a:grpFill/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  <a:extLst/>
              </p:spPr>
            </p:pic>
          </p:grpSp>
          <p:sp>
            <p:nvSpPr>
              <p:cNvPr id="17419" name="TextBox 1"/>
              <p:cNvSpPr txBox="1">
                <a:spLocks noChangeArrowheads="1"/>
              </p:cNvSpPr>
              <p:nvPr/>
            </p:nvSpPr>
            <p:spPr bwMode="auto">
              <a:xfrm>
                <a:off x="4673155" y="969961"/>
                <a:ext cx="4240376" cy="43303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>
                <a:lvl1pPr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r>
                  <a:rPr lang="en-US" sz="1800" b="0" dirty="0">
                    <a:solidFill>
                      <a:srgbClr val="000000"/>
                    </a:solidFill>
                    <a:latin typeface="+mn-lt"/>
                    <a:cs typeface="Calibri" charset="0"/>
                  </a:rPr>
                  <a:t>Surface code quantum computing</a:t>
                </a:r>
              </a:p>
            </p:txBody>
          </p:sp>
        </p:grpSp>
      </p:grpSp>
      <p:grpSp>
        <p:nvGrpSpPr>
          <p:cNvPr id="6" name="Groeperen 5"/>
          <p:cNvGrpSpPr/>
          <p:nvPr/>
        </p:nvGrpSpPr>
        <p:grpSpPr>
          <a:xfrm>
            <a:off x="906061" y="1268760"/>
            <a:ext cx="3323241" cy="4614863"/>
            <a:chOff x="295024" y="1066800"/>
            <a:chExt cx="3895976" cy="5410200"/>
          </a:xfrm>
        </p:grpSpPr>
        <p:sp>
          <p:nvSpPr>
            <p:cNvPr id="12" name="AutoShape 10"/>
            <p:cNvSpPr>
              <a:spLocks noChangeArrowheads="1"/>
            </p:cNvSpPr>
            <p:nvPr/>
          </p:nvSpPr>
          <p:spPr bwMode="auto">
            <a:xfrm>
              <a:off x="304800" y="1066800"/>
              <a:ext cx="3886200" cy="5410200"/>
            </a:xfrm>
            <a:prstGeom prst="roundRect">
              <a:avLst>
                <a:gd name="adj" fmla="val 16667"/>
              </a:avLst>
            </a:prstGeom>
            <a:solidFill>
              <a:schemeClr val="bg2">
                <a:lumMod val="60000"/>
                <a:lumOff val="40000"/>
              </a:schemeClr>
            </a:solidFill>
            <a:ln w="9525">
              <a:noFill/>
              <a:round/>
              <a:headEnd/>
              <a:tailEnd/>
            </a:ln>
            <a:effectLst/>
            <a:extLst/>
          </p:spPr>
          <p:txBody>
            <a:bodyPr wrap="none" anchor="ctr"/>
            <a:lstStyle/>
            <a:p>
              <a:pPr algn="ctr">
                <a:defRPr/>
              </a:pPr>
              <a:endParaRPr lang="en-US" sz="2000">
                <a:latin typeface="Times New Roman" charset="0"/>
                <a:cs typeface="+mn-cs"/>
              </a:endParaRPr>
            </a:p>
          </p:txBody>
        </p:sp>
        <p:sp>
          <p:nvSpPr>
            <p:cNvPr id="17412" name="TextBox 1"/>
            <p:cNvSpPr txBox="1">
              <a:spLocks noChangeArrowheads="1"/>
            </p:cNvSpPr>
            <p:nvPr/>
          </p:nvSpPr>
          <p:spPr bwMode="auto">
            <a:xfrm>
              <a:off x="852600" y="1143000"/>
              <a:ext cx="2369912" cy="4329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800" b="0" dirty="0">
                  <a:latin typeface="+mn-lt"/>
                  <a:cs typeface="Calibri" charset="0"/>
                </a:rPr>
                <a:t>Quantum Internet</a:t>
              </a:r>
            </a:p>
          </p:txBody>
        </p:sp>
        <p:sp>
          <p:nvSpPr>
            <p:cNvPr id="10" name="TextBox 1"/>
            <p:cNvSpPr txBox="1">
              <a:spLocks noChangeArrowheads="1"/>
            </p:cNvSpPr>
            <p:nvPr/>
          </p:nvSpPr>
          <p:spPr bwMode="auto">
            <a:xfrm>
              <a:off x="295024" y="5151438"/>
              <a:ext cx="3539038" cy="8659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marL="285750" indent="-285750">
                <a:buFont typeface="Arial"/>
                <a:buChar char="•"/>
                <a:defRPr/>
              </a:pPr>
              <a:r>
                <a:rPr lang="en-US" sz="1400" b="0" dirty="0" smtClean="0">
                  <a:solidFill>
                    <a:srgbClr val="000000"/>
                  </a:solidFill>
                  <a:latin typeface="+mn-lt"/>
                  <a:cs typeface="Calibri"/>
                </a:rPr>
                <a:t>Secure quantum communication</a:t>
              </a:r>
              <a:endParaRPr lang="en-US" sz="1400" b="0" dirty="0">
                <a:solidFill>
                  <a:srgbClr val="000000"/>
                </a:solidFill>
                <a:latin typeface="+mn-lt"/>
                <a:cs typeface="Calibri"/>
              </a:endParaRPr>
            </a:p>
            <a:p>
              <a:pPr marL="285750" indent="-285750">
                <a:buFont typeface="Arial"/>
                <a:buChar char="•"/>
                <a:defRPr/>
              </a:pPr>
              <a:r>
                <a:rPr lang="en-US" sz="1400" b="0" dirty="0">
                  <a:solidFill>
                    <a:srgbClr val="000000"/>
                  </a:solidFill>
                  <a:latin typeface="+mn-lt"/>
                  <a:cs typeface="Calibri"/>
                </a:rPr>
                <a:t>Quantum cloud computing</a:t>
              </a:r>
            </a:p>
            <a:p>
              <a:pPr>
                <a:defRPr/>
              </a:pPr>
              <a:endParaRPr lang="en-US" sz="1400" b="0" dirty="0" smtClean="0">
                <a:solidFill>
                  <a:srgbClr val="000000"/>
                </a:solidFill>
                <a:latin typeface="+mn-lt"/>
                <a:cs typeface="Calibri"/>
              </a:endParaRPr>
            </a:p>
          </p:txBody>
        </p:sp>
        <p:pic>
          <p:nvPicPr>
            <p:cNvPr id="17414" name="Picture 1" descr="R_Hanson_cover_2 .jpe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9477"/>
            <a:stretch>
              <a:fillRect/>
            </a:stretch>
          </p:blipFill>
          <p:spPr bwMode="auto">
            <a:xfrm>
              <a:off x="612775" y="1587500"/>
              <a:ext cx="3044825" cy="3517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7415" name="TextBox 1"/>
            <p:cNvSpPr txBox="1">
              <a:spLocks noChangeArrowheads="1"/>
            </p:cNvSpPr>
            <p:nvPr/>
          </p:nvSpPr>
          <p:spPr bwMode="auto">
            <a:xfrm>
              <a:off x="1583864" y="5681663"/>
              <a:ext cx="1982121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400" b="0" i="1" dirty="0" err="1">
                  <a:solidFill>
                    <a:srgbClr val="000000"/>
                  </a:solidFill>
                  <a:latin typeface="Calibri" charset="0"/>
                  <a:cs typeface="Calibri" charset="0"/>
                </a:rPr>
                <a:t>Barz</a:t>
              </a:r>
              <a:r>
                <a:rPr lang="en-US" sz="1400" b="0" i="1" dirty="0">
                  <a:solidFill>
                    <a:srgbClr val="000000"/>
                  </a:solidFill>
                  <a:latin typeface="Calibri" charset="0"/>
                  <a:cs typeface="Calibri" charset="0"/>
                </a:rPr>
                <a:t> et al., Science 2012</a:t>
              </a:r>
            </a:p>
          </p:txBody>
        </p:sp>
      </p:grp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917575" y="77180"/>
            <a:ext cx="8046913" cy="760040"/>
          </a:xfrm>
        </p:spPr>
        <p:txBody>
          <a:bodyPr/>
          <a:lstStyle/>
          <a:p>
            <a:r>
              <a:rPr lang="en-US" dirty="0" smtClean="0"/>
              <a:t>The unique combination of local spin control and an optical interface allows a node based design  </a:t>
            </a:r>
            <a:endParaRPr lang="en-US" dirty="0"/>
          </a:p>
        </p:txBody>
      </p:sp>
      <p:sp>
        <p:nvSpPr>
          <p:cNvPr id="4" name="Tijdelijke aanduiding voor verticale inhoud 3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>
                <a:ea typeface="ＭＳ Ｐゴシック" charset="0"/>
              </a:rPr>
              <a:t>Long-term motivation</a:t>
            </a:r>
            <a:endParaRPr lang="en-US" dirty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652765"/>
      </p:ext>
    </p:extLst>
  </p:cSld>
  <p:clrMapOvr>
    <a:masterClrMapping/>
  </p:clrMapOvr>
  <p:transition xmlns:p14="http://schemas.microsoft.com/office/powerpoint/2010/main" advTm="42204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NV_No_Spin_NoTex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grpSp>
        <p:nvGrpSpPr>
          <p:cNvPr id="34" name="Groeperen 33"/>
          <p:cNvGrpSpPr/>
          <p:nvPr/>
        </p:nvGrpSpPr>
        <p:grpSpPr>
          <a:xfrm>
            <a:off x="4249343" y="3180240"/>
            <a:ext cx="374419" cy="263109"/>
            <a:chOff x="5888050" y="1673929"/>
            <a:chExt cx="2743200" cy="1927687"/>
          </a:xfrm>
        </p:grpSpPr>
        <p:pic>
          <p:nvPicPr>
            <p:cNvPr id="33" name="Afbeelding 32" descr="PurpleRotation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050" y="1673929"/>
              <a:ext cx="2743200" cy="1828800"/>
            </a:xfrm>
            <a:prstGeom prst="rect">
              <a:avLst/>
            </a:prstGeom>
          </p:spPr>
        </p:pic>
        <p:pic>
          <p:nvPicPr>
            <p:cNvPr id="7" name="Afbeelding 6" descr="PurpleSpin.ai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945" y="1772816"/>
              <a:ext cx="1828800" cy="1828800"/>
            </a:xfrm>
            <a:prstGeom prst="rect">
              <a:avLst/>
            </a:prstGeom>
          </p:spPr>
        </p:pic>
      </p:grpSp>
      <p:pic>
        <p:nvPicPr>
          <p:cNvPr id="36" name="Afbeelding 3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  <p:sp>
        <p:nvSpPr>
          <p:cNvPr id="46" name="Afgeronde rechthoek 45"/>
          <p:cNvSpPr/>
          <p:nvPr/>
        </p:nvSpPr>
        <p:spPr bwMode="auto">
          <a:xfrm>
            <a:off x="742543" y="2293858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The NV-center</a:t>
            </a:r>
          </a:p>
        </p:txBody>
      </p:sp>
      <p:sp>
        <p:nvSpPr>
          <p:cNvPr id="47" name="Afgeronde rechthoek 46"/>
          <p:cNvSpPr/>
          <p:nvPr/>
        </p:nvSpPr>
        <p:spPr bwMode="auto">
          <a:xfrm>
            <a:off x="742543" y="3066250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Parity Measurements</a:t>
            </a:r>
          </a:p>
        </p:txBody>
      </p:sp>
      <p:sp>
        <p:nvSpPr>
          <p:cNvPr id="48" name="Afgeronde rechthoek 47"/>
          <p:cNvSpPr/>
          <p:nvPr/>
        </p:nvSpPr>
        <p:spPr bwMode="auto">
          <a:xfrm>
            <a:off x="742543" y="3838642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Quantum Error Correction</a:t>
            </a:r>
          </a:p>
        </p:txBody>
      </p:sp>
      <p:sp>
        <p:nvSpPr>
          <p:cNvPr id="51" name="Afgeronde rechthoek 50"/>
          <p:cNvSpPr/>
          <p:nvPr/>
        </p:nvSpPr>
        <p:spPr bwMode="auto">
          <a:xfrm>
            <a:off x="742543" y="1521466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Short </a:t>
            </a:r>
            <a:r>
              <a:rPr lang="en-US" sz="1600" dirty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I</a:t>
            </a: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ntroduction to Quantum Information </a:t>
            </a:r>
          </a:p>
        </p:txBody>
      </p:sp>
    </p:spTree>
    <p:extLst>
      <p:ext uri="{BB962C8B-B14F-4D97-AF65-F5344CB8AC3E}">
        <p14:creationId xmlns:p14="http://schemas.microsoft.com/office/powerpoint/2010/main" val="28193622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A </a:t>
            </a:r>
            <a:r>
              <a:rPr lang="nl-NL" dirty="0" err="1" smtClean="0"/>
              <a:t>quantum</a:t>
            </a:r>
            <a:r>
              <a:rPr lang="nl-NL" dirty="0" smtClean="0"/>
              <a:t> computer </a:t>
            </a:r>
            <a:r>
              <a:rPr lang="nl-NL" dirty="0" err="1" smtClean="0"/>
              <a:t>uses</a:t>
            </a:r>
            <a:r>
              <a:rPr lang="nl-NL" dirty="0" smtClean="0"/>
              <a:t> </a:t>
            </a:r>
            <a:r>
              <a:rPr lang="nl-NL" dirty="0" err="1" smtClean="0"/>
              <a:t>qubits</a:t>
            </a:r>
            <a:r>
              <a:rPr lang="nl-NL" dirty="0"/>
              <a:t>,</a:t>
            </a:r>
            <a:r>
              <a:rPr lang="nl-NL" dirty="0" smtClean="0"/>
              <a:t> the </a:t>
            </a:r>
            <a:r>
              <a:rPr lang="nl-NL" dirty="0" err="1" smtClean="0"/>
              <a:t>quantum</a:t>
            </a:r>
            <a:r>
              <a:rPr lang="nl-NL" dirty="0" smtClean="0"/>
              <a:t> </a:t>
            </a:r>
            <a:r>
              <a:rPr lang="nl-NL" dirty="0" err="1" smtClean="0"/>
              <a:t>analogue</a:t>
            </a:r>
            <a:r>
              <a:rPr lang="nl-NL" dirty="0"/>
              <a:t> </a:t>
            </a:r>
            <a:r>
              <a:rPr lang="nl-NL" dirty="0" smtClean="0"/>
              <a:t>of </a:t>
            </a:r>
            <a:r>
              <a:rPr lang="nl-NL" dirty="0" err="1" smtClean="0"/>
              <a:t>classical</a:t>
            </a:r>
            <a:r>
              <a:rPr lang="nl-NL" dirty="0" smtClean="0"/>
              <a:t> bits </a:t>
            </a:r>
            <a:endParaRPr lang="nl-NL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err="1" smtClean="0"/>
              <a:t>Classical</a:t>
            </a:r>
            <a:r>
              <a:rPr lang="nl-NL" dirty="0" smtClean="0"/>
              <a:t> Bits </a:t>
            </a:r>
            <a:r>
              <a:rPr lang="nl-NL" dirty="0" err="1" smtClean="0"/>
              <a:t>vs</a:t>
            </a:r>
            <a:r>
              <a:rPr lang="nl-NL" dirty="0" smtClean="0"/>
              <a:t> Quantum Bits 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21" name="Tekstvak 20"/>
          <p:cNvSpPr txBox="1"/>
          <p:nvPr/>
        </p:nvSpPr>
        <p:spPr>
          <a:xfrm>
            <a:off x="1331640" y="1537047"/>
            <a:ext cx="8640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Bit </a:t>
            </a:r>
          </a:p>
        </p:txBody>
      </p:sp>
      <p:sp>
        <p:nvSpPr>
          <p:cNvPr id="25" name="Tekstvak 24"/>
          <p:cNvSpPr txBox="1"/>
          <p:nvPr/>
        </p:nvSpPr>
        <p:spPr>
          <a:xfrm>
            <a:off x="1331640" y="3052207"/>
            <a:ext cx="864096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dirty="0" smtClean="0">
                <a:latin typeface="+mn-lt"/>
                <a:cs typeface="Futura"/>
              </a:rPr>
              <a:t>1 </a:t>
            </a:r>
          </a:p>
        </p:txBody>
      </p:sp>
      <p:sp>
        <p:nvSpPr>
          <p:cNvPr id="26" name="Tekstvak 25"/>
          <p:cNvSpPr txBox="1"/>
          <p:nvPr/>
        </p:nvSpPr>
        <p:spPr>
          <a:xfrm>
            <a:off x="1381973" y="2156867"/>
            <a:ext cx="864096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dirty="0" smtClean="0">
                <a:latin typeface="+mn-lt"/>
                <a:cs typeface="Futura"/>
              </a:rPr>
              <a:t>0 </a:t>
            </a:r>
          </a:p>
        </p:txBody>
      </p:sp>
      <p:sp>
        <p:nvSpPr>
          <p:cNvPr id="28" name="Tekstvak 27"/>
          <p:cNvSpPr txBox="1"/>
          <p:nvPr/>
        </p:nvSpPr>
        <p:spPr>
          <a:xfrm>
            <a:off x="3203848" y="1533763"/>
            <a:ext cx="8640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err="1" smtClean="0"/>
              <a:t>Qubit</a:t>
            </a:r>
            <a:r>
              <a:rPr lang="en-US" sz="1400" dirty="0" smtClean="0"/>
              <a:t> </a:t>
            </a:r>
          </a:p>
        </p:txBody>
      </p:sp>
      <p:grpSp>
        <p:nvGrpSpPr>
          <p:cNvPr id="61" name="Groeperen 60"/>
          <p:cNvGrpSpPr/>
          <p:nvPr/>
        </p:nvGrpSpPr>
        <p:grpSpPr>
          <a:xfrm>
            <a:off x="-752144" y="6957392"/>
            <a:ext cx="2998213" cy="571616"/>
            <a:chOff x="2132948" y="5135175"/>
            <a:chExt cx="2998213" cy="571616"/>
          </a:xfrm>
        </p:grpSpPr>
        <p:pic>
          <p:nvPicPr>
            <p:cNvPr id="14" name="Afbeelding 13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59545" y="5135175"/>
              <a:ext cx="571616" cy="571616"/>
            </a:xfrm>
            <a:prstGeom prst="rect">
              <a:avLst/>
            </a:prstGeom>
          </p:spPr>
        </p:pic>
        <p:pic>
          <p:nvPicPr>
            <p:cNvPr id="8" name="Afbeelding 7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32948" y="5209050"/>
              <a:ext cx="2133600" cy="469900"/>
            </a:xfrm>
            <a:prstGeom prst="rect">
              <a:avLst/>
            </a:prstGeom>
          </p:spPr>
        </p:pic>
      </p:grpSp>
      <p:grpSp>
        <p:nvGrpSpPr>
          <p:cNvPr id="66" name="Groeperen 65"/>
          <p:cNvGrpSpPr/>
          <p:nvPr/>
        </p:nvGrpSpPr>
        <p:grpSpPr>
          <a:xfrm>
            <a:off x="4783397" y="4154724"/>
            <a:ext cx="3209453" cy="1514500"/>
            <a:chOff x="4783397" y="4154724"/>
            <a:chExt cx="3209453" cy="1514500"/>
          </a:xfrm>
        </p:grpSpPr>
        <p:sp>
          <p:nvSpPr>
            <p:cNvPr id="29" name="Pijl links 28"/>
            <p:cNvSpPr/>
            <p:nvPr/>
          </p:nvSpPr>
          <p:spPr>
            <a:xfrm>
              <a:off x="4783397" y="4794603"/>
              <a:ext cx="374804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Pijl links 29"/>
            <p:cNvSpPr/>
            <p:nvPr/>
          </p:nvSpPr>
          <p:spPr>
            <a:xfrm rot="19800000">
              <a:off x="6083951" y="4568123"/>
              <a:ext cx="734397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50%</a:t>
              </a:r>
              <a:endParaRPr lang="en-US" sz="1400" dirty="0"/>
            </a:p>
          </p:txBody>
        </p:sp>
        <p:sp>
          <p:nvSpPr>
            <p:cNvPr id="39" name="Pijl links 38"/>
            <p:cNvSpPr/>
            <p:nvPr/>
          </p:nvSpPr>
          <p:spPr>
            <a:xfrm rot="1800000">
              <a:off x="6034702" y="4957774"/>
              <a:ext cx="747034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50%</a:t>
              </a:r>
              <a:endParaRPr lang="en-US" sz="1400" dirty="0"/>
            </a:p>
          </p:txBody>
        </p:sp>
        <p:grpSp>
          <p:nvGrpSpPr>
            <p:cNvPr id="20" name="Groeperen 19"/>
            <p:cNvGrpSpPr/>
            <p:nvPr/>
          </p:nvGrpSpPr>
          <p:grpSpPr>
            <a:xfrm>
              <a:off x="5158201" y="4647241"/>
              <a:ext cx="988743" cy="756097"/>
              <a:chOff x="2339752" y="1556792"/>
              <a:chExt cx="1224136" cy="936104"/>
            </a:xfrm>
          </p:grpSpPr>
          <p:sp>
            <p:nvSpPr>
              <p:cNvPr id="22" name="Ovaal 21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echthoek 22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4" name="Rechte verbindingslijn met pijl 23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27" name="Rechthoek 26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0" name="Rechthoek 39"/>
            <p:cNvSpPr/>
            <p:nvPr/>
          </p:nvSpPr>
          <p:spPr>
            <a:xfrm rot="16200000">
              <a:off x="5809323" y="4866863"/>
              <a:ext cx="523452" cy="144015"/>
            </a:xfrm>
            <a:prstGeom prst="rect">
              <a:avLst/>
            </a:prstGeom>
            <a:solidFill>
              <a:srgbClr val="FFFFFF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" name="Groeperen 10"/>
            <p:cNvGrpSpPr/>
            <p:nvPr/>
          </p:nvGrpSpPr>
          <p:grpSpPr>
            <a:xfrm>
              <a:off x="6677366" y="5097608"/>
              <a:ext cx="1315484" cy="571616"/>
              <a:chOff x="7395040" y="4601666"/>
              <a:chExt cx="1315484" cy="571616"/>
            </a:xfrm>
          </p:grpSpPr>
          <p:pic>
            <p:nvPicPr>
              <p:cNvPr id="35" name="Afbeelding 34" descr="latex-image-1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941183" y="4641448"/>
                <a:ext cx="769341" cy="379541"/>
              </a:xfrm>
              <a:prstGeom prst="rect">
                <a:avLst/>
              </a:prstGeom>
            </p:spPr>
          </p:pic>
          <p:pic>
            <p:nvPicPr>
              <p:cNvPr id="41" name="Afbeelding 40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2576588">
                <a:off x="7395040" y="4601666"/>
                <a:ext cx="571616" cy="571616"/>
              </a:xfrm>
              <a:prstGeom prst="rect">
                <a:avLst/>
              </a:prstGeom>
            </p:spPr>
          </p:pic>
        </p:grpSp>
        <p:grpSp>
          <p:nvGrpSpPr>
            <p:cNvPr id="12" name="Groeperen 11"/>
            <p:cNvGrpSpPr/>
            <p:nvPr/>
          </p:nvGrpSpPr>
          <p:grpSpPr>
            <a:xfrm>
              <a:off x="6621677" y="4154724"/>
              <a:ext cx="1300918" cy="571616"/>
              <a:chOff x="7396610" y="3647605"/>
              <a:chExt cx="1300918" cy="571616"/>
            </a:xfrm>
          </p:grpSpPr>
          <p:pic>
            <p:nvPicPr>
              <p:cNvPr id="34" name="Afbeelding 33" descr="latex-image-1.pd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928187" y="3775183"/>
                <a:ext cx="769341" cy="379541"/>
              </a:xfrm>
              <a:prstGeom prst="rect">
                <a:avLst/>
              </a:prstGeom>
            </p:spPr>
          </p:pic>
          <p:pic>
            <p:nvPicPr>
              <p:cNvPr id="42" name="Afbeelding 41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28281">
                <a:off x="7396610" y="3647605"/>
                <a:ext cx="571616" cy="571616"/>
              </a:xfrm>
              <a:prstGeom prst="rect">
                <a:avLst/>
              </a:prstGeom>
            </p:spPr>
          </p:pic>
        </p:grpSp>
      </p:grpSp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28281">
            <a:off x="3625363" y="2145556"/>
            <a:ext cx="571616" cy="571616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576588">
            <a:off x="3640851" y="3179509"/>
            <a:ext cx="571616" cy="571616"/>
          </a:xfrm>
          <a:prstGeom prst="rect">
            <a:avLst/>
          </a:prstGeom>
        </p:spPr>
      </p:pic>
      <p:pic>
        <p:nvPicPr>
          <p:cNvPr id="17" name="Afbeelding 1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3948" y="2253551"/>
            <a:ext cx="939800" cy="469900"/>
          </a:xfrm>
          <a:prstGeom prst="rect">
            <a:avLst/>
          </a:prstGeom>
        </p:spPr>
      </p:pic>
      <p:pic>
        <p:nvPicPr>
          <p:cNvPr id="18" name="Afbeelding 17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3948" y="3167083"/>
            <a:ext cx="939800" cy="469900"/>
          </a:xfrm>
          <a:prstGeom prst="rect">
            <a:avLst/>
          </a:prstGeom>
        </p:spPr>
      </p:pic>
      <p:grpSp>
        <p:nvGrpSpPr>
          <p:cNvPr id="67" name="Groeperen 66"/>
          <p:cNvGrpSpPr/>
          <p:nvPr/>
        </p:nvGrpSpPr>
        <p:grpSpPr>
          <a:xfrm>
            <a:off x="4193628" y="2204167"/>
            <a:ext cx="3192805" cy="1645622"/>
            <a:chOff x="4193628" y="2204167"/>
            <a:chExt cx="3192805" cy="1645622"/>
          </a:xfrm>
        </p:grpSpPr>
        <p:grpSp>
          <p:nvGrpSpPr>
            <p:cNvPr id="43" name="Groeperen 42"/>
            <p:cNvGrpSpPr/>
            <p:nvPr/>
          </p:nvGrpSpPr>
          <p:grpSpPr>
            <a:xfrm>
              <a:off x="4587202" y="2204167"/>
              <a:ext cx="988743" cy="756097"/>
              <a:chOff x="2339752" y="1556792"/>
              <a:chExt cx="1224136" cy="936104"/>
            </a:xfrm>
          </p:grpSpPr>
          <p:sp>
            <p:nvSpPr>
              <p:cNvPr id="44" name="Ovaal 43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hthoek 44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6" name="Rechte verbindingslijn met pijl 45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47" name="Rechthoek 46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8" name="Groeperen 47"/>
            <p:cNvGrpSpPr/>
            <p:nvPr/>
          </p:nvGrpSpPr>
          <p:grpSpPr>
            <a:xfrm>
              <a:off x="4587202" y="3093692"/>
              <a:ext cx="988743" cy="756097"/>
              <a:chOff x="2339752" y="1556792"/>
              <a:chExt cx="1224136" cy="936104"/>
            </a:xfrm>
          </p:grpSpPr>
          <p:sp>
            <p:nvSpPr>
              <p:cNvPr id="49" name="Ovaal 48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Rechthoek 49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1" name="Rechte verbindingslijn met pijl 50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52" name="Rechthoek 51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3" name="Pijl links 52"/>
            <p:cNvSpPr/>
            <p:nvPr/>
          </p:nvSpPr>
          <p:spPr>
            <a:xfrm>
              <a:off x="4209012" y="2317584"/>
              <a:ext cx="374804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Pijl links 53"/>
            <p:cNvSpPr/>
            <p:nvPr/>
          </p:nvSpPr>
          <p:spPr>
            <a:xfrm>
              <a:off x="4193628" y="3167083"/>
              <a:ext cx="374804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5" name="Groeperen 54"/>
            <p:cNvGrpSpPr/>
            <p:nvPr/>
          </p:nvGrpSpPr>
          <p:grpSpPr>
            <a:xfrm>
              <a:off x="6051614" y="2262328"/>
              <a:ext cx="1300918" cy="571616"/>
              <a:chOff x="7629789" y="3647605"/>
              <a:chExt cx="1300918" cy="571616"/>
            </a:xfrm>
          </p:grpSpPr>
          <p:pic>
            <p:nvPicPr>
              <p:cNvPr id="56" name="Afbeelding 55" descr="latex-image-1.pd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161366" y="3775183"/>
                <a:ext cx="769341" cy="379541"/>
              </a:xfrm>
              <a:prstGeom prst="rect">
                <a:avLst/>
              </a:prstGeom>
            </p:spPr>
          </p:pic>
          <p:pic>
            <p:nvPicPr>
              <p:cNvPr id="57" name="Afbeelding 56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28281">
                <a:off x="7629789" y="3647605"/>
                <a:ext cx="571616" cy="571616"/>
              </a:xfrm>
              <a:prstGeom prst="rect">
                <a:avLst/>
              </a:prstGeom>
            </p:spPr>
          </p:pic>
        </p:grpSp>
        <p:grpSp>
          <p:nvGrpSpPr>
            <p:cNvPr id="58" name="Groeperen 57"/>
            <p:cNvGrpSpPr/>
            <p:nvPr/>
          </p:nvGrpSpPr>
          <p:grpSpPr>
            <a:xfrm>
              <a:off x="6070949" y="3066922"/>
              <a:ext cx="1315484" cy="571616"/>
              <a:chOff x="7628219" y="4601666"/>
              <a:chExt cx="1315484" cy="571616"/>
            </a:xfrm>
          </p:grpSpPr>
          <p:pic>
            <p:nvPicPr>
              <p:cNvPr id="59" name="Afbeelding 58" descr="latex-image-1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174362" y="4641448"/>
                <a:ext cx="769341" cy="379541"/>
              </a:xfrm>
              <a:prstGeom prst="rect">
                <a:avLst/>
              </a:prstGeom>
            </p:spPr>
          </p:pic>
          <p:pic>
            <p:nvPicPr>
              <p:cNvPr id="60" name="Afbeelding 59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2576588">
                <a:off x="7628219" y="4601666"/>
                <a:ext cx="571616" cy="571616"/>
              </a:xfrm>
              <a:prstGeom prst="rect">
                <a:avLst/>
              </a:prstGeom>
            </p:spPr>
          </p:pic>
        </p:grpSp>
        <p:sp>
          <p:nvSpPr>
            <p:cNvPr id="64" name="Pijl links 63"/>
            <p:cNvSpPr/>
            <p:nvPr/>
          </p:nvSpPr>
          <p:spPr>
            <a:xfrm>
              <a:off x="5571349" y="2334472"/>
              <a:ext cx="374804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Pijl links 64"/>
            <p:cNvSpPr/>
            <p:nvPr/>
          </p:nvSpPr>
          <p:spPr>
            <a:xfrm>
              <a:off x="5570831" y="3155417"/>
              <a:ext cx="374804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eperen 8"/>
          <p:cNvGrpSpPr/>
          <p:nvPr/>
        </p:nvGrpSpPr>
        <p:grpSpPr>
          <a:xfrm>
            <a:off x="555982" y="4683820"/>
            <a:ext cx="3913508" cy="571616"/>
            <a:chOff x="555982" y="4683820"/>
            <a:chExt cx="3913508" cy="571616"/>
          </a:xfrm>
        </p:grpSpPr>
        <p:pic>
          <p:nvPicPr>
            <p:cNvPr id="38" name="Afbeelding 37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200000">
              <a:off x="3897874" y="4683820"/>
              <a:ext cx="571616" cy="571616"/>
            </a:xfrm>
            <a:prstGeom prst="rect">
              <a:avLst/>
            </a:prstGeom>
          </p:spPr>
        </p:pic>
        <p:pic>
          <p:nvPicPr>
            <p:cNvPr id="6" name="Afbeelding 5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5982" y="4756525"/>
              <a:ext cx="3176984" cy="47936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499345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smtClean="0"/>
              <a:t>Quantum error </a:t>
            </a:r>
            <a:r>
              <a:rPr lang="en-US" dirty="0"/>
              <a:t>c</a:t>
            </a:r>
            <a:r>
              <a:rPr lang="en-US" noProof="0" dirty="0" err="1" smtClean="0"/>
              <a:t>orrection</a:t>
            </a:r>
            <a:r>
              <a:rPr lang="en-US" noProof="0" dirty="0" smtClean="0"/>
              <a:t> is essential in building a scalable quantum computer </a:t>
            </a:r>
            <a:endParaRPr lang="en-US" noProof="0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smtClean="0"/>
              <a:t>Error </a:t>
            </a:r>
            <a:r>
              <a:rPr lang="nl-NL" dirty="0" err="1" smtClean="0"/>
              <a:t>Correction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grpSp>
        <p:nvGrpSpPr>
          <p:cNvPr id="43" name="Groeperen 42"/>
          <p:cNvGrpSpPr/>
          <p:nvPr/>
        </p:nvGrpSpPr>
        <p:grpSpPr>
          <a:xfrm>
            <a:off x="683568" y="1556792"/>
            <a:ext cx="4176464" cy="2160240"/>
            <a:chOff x="683568" y="1268760"/>
            <a:chExt cx="4176464" cy="2592288"/>
          </a:xfrm>
        </p:grpSpPr>
        <p:sp>
          <p:nvSpPr>
            <p:cNvPr id="41" name="Afgeronde rechthoek 40"/>
            <p:cNvSpPr/>
            <p:nvPr/>
          </p:nvSpPr>
          <p:spPr>
            <a:xfrm>
              <a:off x="683568" y="1268760"/>
              <a:ext cx="4176464" cy="2592288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12700" cmpd="sng">
              <a:solidFill>
                <a:schemeClr val="bg2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r>
                <a:rPr lang="en-US" sz="1800" dirty="0" smtClean="0">
                  <a:solidFill>
                    <a:schemeClr val="tx1"/>
                  </a:solidFill>
                </a:rPr>
                <a:t>Classical Error Correction</a:t>
              </a: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40" name="Tekstvak 39"/>
            <p:cNvSpPr txBox="1"/>
            <p:nvPr/>
          </p:nvSpPr>
          <p:spPr>
            <a:xfrm>
              <a:off x="3635896" y="1801222"/>
              <a:ext cx="1223969" cy="13670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400" dirty="0" smtClean="0"/>
                <a:t>1</a:t>
              </a:r>
            </a:p>
            <a:p>
              <a:pPr>
                <a:lnSpc>
                  <a:spcPct val="150000"/>
                </a:lnSpc>
              </a:pPr>
              <a:r>
                <a:rPr lang="en-US" sz="1400" dirty="0" smtClean="0"/>
                <a:t>111</a:t>
              </a:r>
            </a:p>
            <a:p>
              <a:pPr>
                <a:lnSpc>
                  <a:spcPct val="150000"/>
                </a:lnSpc>
              </a:pPr>
              <a:r>
                <a:rPr lang="en-US" sz="1400" dirty="0" smtClean="0"/>
                <a:t>11</a:t>
              </a:r>
              <a:r>
                <a:rPr lang="en-US" sz="1400" dirty="0" smtClean="0">
                  <a:solidFill>
                    <a:srgbClr val="FF0000"/>
                  </a:solidFill>
                </a:rPr>
                <a:t>0</a:t>
              </a:r>
              <a:endParaRPr lang="en-US" sz="1400" dirty="0" smtClean="0"/>
            </a:p>
            <a:p>
              <a:pPr>
                <a:lnSpc>
                  <a:spcPct val="150000"/>
                </a:lnSpc>
              </a:pPr>
              <a:r>
                <a:rPr lang="en-US" sz="1400" dirty="0" smtClean="0"/>
                <a:t>1</a:t>
              </a:r>
            </a:p>
          </p:txBody>
        </p:sp>
        <p:sp>
          <p:nvSpPr>
            <p:cNvPr id="42" name="Rechthoek 41"/>
            <p:cNvSpPr/>
            <p:nvPr/>
          </p:nvSpPr>
          <p:spPr>
            <a:xfrm>
              <a:off x="890972" y="1844824"/>
              <a:ext cx="2888940" cy="132343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/>
                <a:t>Copy the bit  </a:t>
              </a:r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/>
                <a:t>An error occurs </a:t>
              </a:r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/>
                <a:t>Measure all bits</a:t>
              </a:r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/>
                <a:t>Majority vote recovers original </a:t>
              </a:r>
              <a:endParaRPr lang="en-US" sz="1600" dirty="0"/>
            </a:p>
          </p:txBody>
        </p:sp>
      </p:grpSp>
      <p:grpSp>
        <p:nvGrpSpPr>
          <p:cNvPr id="11" name="Groeperen 10"/>
          <p:cNvGrpSpPr/>
          <p:nvPr/>
        </p:nvGrpSpPr>
        <p:grpSpPr>
          <a:xfrm>
            <a:off x="5148064" y="1556792"/>
            <a:ext cx="3600400" cy="2160240"/>
            <a:chOff x="683568" y="1268760"/>
            <a:chExt cx="3456384" cy="2592288"/>
          </a:xfrm>
        </p:grpSpPr>
        <p:sp>
          <p:nvSpPr>
            <p:cNvPr id="12" name="Afgeronde rechthoek 11"/>
            <p:cNvSpPr/>
            <p:nvPr/>
          </p:nvSpPr>
          <p:spPr>
            <a:xfrm>
              <a:off x="683568" y="1268760"/>
              <a:ext cx="3456384" cy="2592288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12700" cmpd="sng">
              <a:solidFill>
                <a:schemeClr val="bg2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r>
                <a:rPr lang="en-US" sz="1800" dirty="0" smtClean="0">
                  <a:solidFill>
                    <a:schemeClr val="tx1"/>
                  </a:solidFill>
                </a:rPr>
                <a:t>Quantum Error Correction ? </a:t>
              </a: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14" name="Rechthoek 13"/>
            <p:cNvSpPr/>
            <p:nvPr/>
          </p:nvSpPr>
          <p:spPr>
            <a:xfrm>
              <a:off x="890972" y="1844824"/>
              <a:ext cx="3104964" cy="10772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42900" indent="-342900" algn="l">
                <a:buFont typeface="+mj-lt"/>
                <a:buAutoNum type="arabicPeriod"/>
              </a:pPr>
              <a:r>
                <a:rPr lang="en-US" sz="1600" dirty="0"/>
                <a:t>Copy the </a:t>
              </a:r>
              <a:r>
                <a:rPr lang="en-US" sz="1600" dirty="0" err="1" smtClean="0"/>
                <a:t>qubit</a:t>
              </a:r>
              <a:r>
                <a:rPr lang="en-US" sz="1600" dirty="0" smtClean="0"/>
                <a:t>  </a:t>
              </a:r>
              <a:endParaRPr lang="en-US" sz="1600" dirty="0"/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/>
                <a:t>An error occurs </a:t>
              </a:r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/>
                <a:t>Measure all </a:t>
              </a:r>
              <a:r>
                <a:rPr lang="en-US" sz="1600" dirty="0" err="1" smtClean="0"/>
                <a:t>qubits</a:t>
              </a:r>
              <a:endParaRPr lang="en-US" sz="1600" dirty="0"/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/>
                <a:t>Majority vote recovers original </a:t>
              </a:r>
            </a:p>
          </p:txBody>
        </p:sp>
      </p:grpSp>
      <p:sp>
        <p:nvSpPr>
          <p:cNvPr id="5" name="Rechthoek 4"/>
          <p:cNvSpPr/>
          <p:nvPr/>
        </p:nvSpPr>
        <p:spPr>
          <a:xfrm rot="20700000">
            <a:off x="5953362" y="1916831"/>
            <a:ext cx="2506340" cy="432048"/>
          </a:xfrm>
          <a:prstGeom prst="rect">
            <a:avLst/>
          </a:prstGeom>
          <a:solidFill>
            <a:schemeClr val="accent5"/>
          </a:solidFill>
          <a:ln w="12700" cmpd="sng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800" dirty="0" smtClean="0">
                <a:solidFill>
                  <a:schemeClr val="bg1"/>
                </a:solidFill>
              </a:rPr>
              <a:t>No Cloning Theorem</a:t>
            </a:r>
          </a:p>
        </p:txBody>
      </p:sp>
      <p:sp>
        <p:nvSpPr>
          <p:cNvPr id="16" name="Rechthoek 15"/>
          <p:cNvSpPr/>
          <p:nvPr/>
        </p:nvSpPr>
        <p:spPr>
          <a:xfrm rot="20700000">
            <a:off x="5953362" y="2533009"/>
            <a:ext cx="2506340" cy="432048"/>
          </a:xfrm>
          <a:prstGeom prst="rect">
            <a:avLst/>
          </a:prstGeom>
          <a:solidFill>
            <a:srgbClr val="0F1150"/>
          </a:solidFill>
          <a:ln w="12700" cmpd="sng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800" dirty="0" smtClean="0">
                <a:solidFill>
                  <a:srgbClr val="FFFFFF"/>
                </a:solidFill>
              </a:rPr>
              <a:t>Measurements project</a:t>
            </a:r>
          </a:p>
        </p:txBody>
      </p:sp>
    </p:spTree>
    <p:extLst>
      <p:ext uri="{BB962C8B-B14F-4D97-AF65-F5344CB8AC3E}">
        <p14:creationId xmlns:p14="http://schemas.microsoft.com/office/powerpoint/2010/main" val="20243422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particles are entangled if they cannot be described independent from each other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Entanglement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4" name="Afbeelding 13" descr="latexit-dra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6108" y="1314893"/>
            <a:ext cx="2291988" cy="557874"/>
          </a:xfrm>
          <a:prstGeom prst="rect">
            <a:avLst/>
          </a:prstGeom>
        </p:spPr>
      </p:pic>
      <p:sp>
        <p:nvSpPr>
          <p:cNvPr id="16" name="Tekstvak 15"/>
          <p:cNvSpPr txBox="1"/>
          <p:nvPr/>
        </p:nvSpPr>
        <p:spPr>
          <a:xfrm>
            <a:off x="6515840" y="3522914"/>
            <a:ext cx="50405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/>
              <a:t>0</a:t>
            </a:r>
            <a:endParaRPr lang="en-US" sz="1400" dirty="0" smtClean="0"/>
          </a:p>
          <a:p>
            <a:pPr algn="l"/>
            <a:endParaRPr lang="en-US" sz="1400" dirty="0" smtClean="0"/>
          </a:p>
        </p:txBody>
      </p:sp>
      <p:grpSp>
        <p:nvGrpSpPr>
          <p:cNvPr id="28" name="Groeperen 27"/>
          <p:cNvGrpSpPr/>
          <p:nvPr/>
        </p:nvGrpSpPr>
        <p:grpSpPr>
          <a:xfrm>
            <a:off x="4229400" y="2805047"/>
            <a:ext cx="1508612" cy="1799933"/>
            <a:chOff x="3896063" y="1013719"/>
            <a:chExt cx="2504542" cy="2988182"/>
          </a:xfrm>
        </p:grpSpPr>
        <p:pic>
          <p:nvPicPr>
            <p:cNvPr id="32" name="Afbeelding 31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033" t="-109403" r="-52687" b="-6514"/>
            <a:stretch/>
          </p:blipFill>
          <p:spPr>
            <a:xfrm rot="12566319">
              <a:off x="3896063" y="1830838"/>
              <a:ext cx="1364030" cy="2171063"/>
            </a:xfrm>
            <a:prstGeom prst="diamond">
              <a:avLst/>
            </a:prstGeom>
          </p:spPr>
        </p:pic>
        <p:pic>
          <p:nvPicPr>
            <p:cNvPr id="33" name="Afbeelding 32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033" t="-109403" r="-52687" b="-6514"/>
            <a:stretch/>
          </p:blipFill>
          <p:spPr>
            <a:xfrm rot="1841225">
              <a:off x="5036575" y="1013719"/>
              <a:ext cx="1364030" cy="2171063"/>
            </a:xfrm>
            <a:prstGeom prst="diamond">
              <a:avLst/>
            </a:prstGeom>
          </p:spPr>
        </p:pic>
      </p:grpSp>
      <p:grpSp>
        <p:nvGrpSpPr>
          <p:cNvPr id="13" name="Groeperen 12"/>
          <p:cNvGrpSpPr/>
          <p:nvPr/>
        </p:nvGrpSpPr>
        <p:grpSpPr>
          <a:xfrm>
            <a:off x="4945810" y="3658572"/>
            <a:ext cx="1443705" cy="559387"/>
            <a:chOff x="3684669" y="3658572"/>
            <a:chExt cx="1443705" cy="559387"/>
          </a:xfrm>
        </p:grpSpPr>
        <p:grpSp>
          <p:nvGrpSpPr>
            <p:cNvPr id="44" name="Groeperen 43"/>
            <p:cNvGrpSpPr/>
            <p:nvPr/>
          </p:nvGrpSpPr>
          <p:grpSpPr>
            <a:xfrm>
              <a:off x="3895723" y="3658572"/>
              <a:ext cx="1232651" cy="551113"/>
              <a:chOff x="2483716" y="2608782"/>
              <a:chExt cx="2093741" cy="936104"/>
            </a:xfrm>
          </p:grpSpPr>
          <p:grpSp>
            <p:nvGrpSpPr>
              <p:cNvPr id="45" name="Groeperen 44"/>
              <p:cNvGrpSpPr/>
              <p:nvPr/>
            </p:nvGrpSpPr>
            <p:grpSpPr>
              <a:xfrm>
                <a:off x="2947751" y="2608782"/>
                <a:ext cx="1224136" cy="936104"/>
                <a:chOff x="2339752" y="1556792"/>
                <a:chExt cx="1224136" cy="936104"/>
              </a:xfrm>
            </p:grpSpPr>
            <p:sp>
              <p:nvSpPr>
                <p:cNvPr id="48" name="Ovaal 47"/>
                <p:cNvSpPr/>
                <p:nvPr/>
              </p:nvSpPr>
              <p:spPr>
                <a:xfrm>
                  <a:off x="2482050" y="1772816"/>
                  <a:ext cx="867532" cy="648072"/>
                </a:xfrm>
                <a:prstGeom prst="ellipse">
                  <a:avLst/>
                </a:prstGeom>
                <a:noFill/>
                <a:ln w="28575" cmpd="sng">
                  <a:solidFill>
                    <a:schemeClr val="accent4"/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" name="Rechthoek 48"/>
                <p:cNvSpPr/>
                <p:nvPr/>
              </p:nvSpPr>
              <p:spPr>
                <a:xfrm>
                  <a:off x="2339752" y="1988840"/>
                  <a:ext cx="1224136" cy="504056"/>
                </a:xfrm>
                <a:prstGeom prst="rect">
                  <a:avLst/>
                </a:prstGeom>
                <a:solidFill>
                  <a:srgbClr val="FFFFFF"/>
                </a:solidFill>
                <a:ln w="12700" cmpd="sng">
                  <a:noFill/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50" name="Rechte verbindingslijn met pijl 49"/>
                <p:cNvCxnSpPr/>
                <p:nvPr/>
              </p:nvCxnSpPr>
              <p:spPr bwMode="auto">
                <a:xfrm flipV="1">
                  <a:off x="2915816" y="1628800"/>
                  <a:ext cx="360040" cy="432048"/>
                </a:xfrm>
                <a:prstGeom prst="straightConnector1">
                  <a:avLst/>
                </a:prstGeom>
                <a:solidFill>
                  <a:schemeClr val="accent1"/>
                </a:solidFill>
                <a:ln w="31750" cap="flat" cmpd="sng" algn="ctr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arrow"/>
                </a:ln>
                <a:effectLst/>
              </p:spPr>
            </p:cxnSp>
            <p:sp>
              <p:nvSpPr>
                <p:cNvPr id="51" name="Rechthoek 50"/>
                <p:cNvSpPr/>
                <p:nvPr/>
              </p:nvSpPr>
              <p:spPr>
                <a:xfrm>
                  <a:off x="2339752" y="1556792"/>
                  <a:ext cx="1224136" cy="720080"/>
                </a:xfrm>
                <a:prstGeom prst="rect">
                  <a:avLst/>
                </a:prstGeom>
                <a:noFill/>
                <a:ln w="12700" cmpd="sng">
                  <a:solidFill>
                    <a:schemeClr val="tx1"/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6" name="Pijl links 45"/>
              <p:cNvSpPr/>
              <p:nvPr/>
            </p:nvSpPr>
            <p:spPr>
              <a:xfrm>
                <a:off x="4241493" y="2791227"/>
                <a:ext cx="335964" cy="424428"/>
              </a:xfrm>
              <a:prstGeom prst="rightArrow">
                <a:avLst/>
              </a:prstGeom>
              <a:solidFill>
                <a:schemeClr val="accent4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Pijl links 46"/>
              <p:cNvSpPr/>
              <p:nvPr/>
            </p:nvSpPr>
            <p:spPr>
              <a:xfrm>
                <a:off x="2483716" y="2791227"/>
                <a:ext cx="335964" cy="424428"/>
              </a:xfrm>
              <a:prstGeom prst="rightArrow">
                <a:avLst/>
              </a:prstGeom>
              <a:solidFill>
                <a:schemeClr val="accent4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4" name="Tekstvak 53"/>
            <p:cNvSpPr txBox="1"/>
            <p:nvPr/>
          </p:nvSpPr>
          <p:spPr>
            <a:xfrm>
              <a:off x="3684669" y="3910182"/>
              <a:ext cx="4225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400" dirty="0" smtClean="0"/>
                <a:t>B</a:t>
              </a:r>
            </a:p>
          </p:txBody>
        </p:sp>
      </p:grpSp>
      <p:sp>
        <p:nvSpPr>
          <p:cNvPr id="15" name="Tekstvak 14"/>
          <p:cNvSpPr txBox="1"/>
          <p:nvPr/>
        </p:nvSpPr>
        <p:spPr>
          <a:xfrm>
            <a:off x="3687264" y="3449627"/>
            <a:ext cx="50405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endParaRPr lang="en-US" sz="1400" dirty="0" smtClean="0"/>
          </a:p>
        </p:txBody>
      </p:sp>
      <p:grpSp>
        <p:nvGrpSpPr>
          <p:cNvPr id="29" name="Groeperen 28"/>
          <p:cNvGrpSpPr/>
          <p:nvPr/>
        </p:nvGrpSpPr>
        <p:grpSpPr>
          <a:xfrm>
            <a:off x="1840895" y="2917870"/>
            <a:ext cx="980987" cy="1307741"/>
            <a:chOff x="587920" y="1303590"/>
            <a:chExt cx="1628596" cy="2171063"/>
          </a:xfrm>
        </p:grpSpPr>
        <p:pic>
          <p:nvPicPr>
            <p:cNvPr id="30" name="Afbeelding 29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650" t="-2984" r="14025" b="-3529"/>
            <a:stretch/>
          </p:blipFill>
          <p:spPr>
            <a:xfrm rot="1987344">
              <a:off x="587920" y="1867034"/>
              <a:ext cx="686999" cy="1071003"/>
            </a:xfrm>
            <a:prstGeom prst="rtTriangle">
              <a:avLst/>
            </a:prstGeom>
          </p:spPr>
        </p:pic>
        <p:pic>
          <p:nvPicPr>
            <p:cNvPr id="31" name="Afbeelding 30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52269" t="-9267" r="16616" b="-106650"/>
            <a:stretch/>
          </p:blipFill>
          <p:spPr>
            <a:xfrm rot="12785806">
              <a:off x="852488" y="1303590"/>
              <a:ext cx="1364028" cy="2171063"/>
            </a:xfrm>
            <a:prstGeom prst="diamond">
              <a:avLst/>
            </a:prstGeom>
          </p:spPr>
        </p:pic>
      </p:grpSp>
      <p:grpSp>
        <p:nvGrpSpPr>
          <p:cNvPr id="12" name="Groeperen 11"/>
          <p:cNvGrpSpPr/>
          <p:nvPr/>
        </p:nvGrpSpPr>
        <p:grpSpPr>
          <a:xfrm>
            <a:off x="1993316" y="3596791"/>
            <a:ext cx="1655170" cy="604530"/>
            <a:chOff x="732175" y="3596791"/>
            <a:chExt cx="1655170" cy="604530"/>
          </a:xfrm>
        </p:grpSpPr>
        <p:grpSp>
          <p:nvGrpSpPr>
            <p:cNvPr id="43" name="Groeperen 42"/>
            <p:cNvGrpSpPr/>
            <p:nvPr/>
          </p:nvGrpSpPr>
          <p:grpSpPr>
            <a:xfrm>
              <a:off x="1154694" y="3596791"/>
              <a:ext cx="1232651" cy="551113"/>
              <a:chOff x="2483716" y="2608782"/>
              <a:chExt cx="2093741" cy="936104"/>
            </a:xfrm>
          </p:grpSpPr>
          <p:grpSp>
            <p:nvGrpSpPr>
              <p:cNvPr id="36" name="Groeperen 35"/>
              <p:cNvGrpSpPr/>
              <p:nvPr/>
            </p:nvGrpSpPr>
            <p:grpSpPr>
              <a:xfrm>
                <a:off x="2947751" y="2608782"/>
                <a:ext cx="1224136" cy="936104"/>
                <a:chOff x="2339752" y="1556792"/>
                <a:chExt cx="1224136" cy="936104"/>
              </a:xfrm>
            </p:grpSpPr>
            <p:sp>
              <p:nvSpPr>
                <p:cNvPr id="37" name="Ovaal 36"/>
                <p:cNvSpPr/>
                <p:nvPr/>
              </p:nvSpPr>
              <p:spPr>
                <a:xfrm>
                  <a:off x="2482050" y="1772816"/>
                  <a:ext cx="867532" cy="648072"/>
                </a:xfrm>
                <a:prstGeom prst="ellipse">
                  <a:avLst/>
                </a:prstGeom>
                <a:noFill/>
                <a:ln w="28575" cmpd="sng">
                  <a:solidFill>
                    <a:schemeClr val="accent4"/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" name="Rechthoek 37"/>
                <p:cNvSpPr/>
                <p:nvPr/>
              </p:nvSpPr>
              <p:spPr>
                <a:xfrm>
                  <a:off x="2339752" y="1988840"/>
                  <a:ext cx="1224136" cy="504056"/>
                </a:xfrm>
                <a:prstGeom prst="rect">
                  <a:avLst/>
                </a:prstGeom>
                <a:solidFill>
                  <a:srgbClr val="FFFFFF"/>
                </a:solidFill>
                <a:ln w="12700" cmpd="sng">
                  <a:noFill/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39" name="Rechte verbindingslijn met pijl 38"/>
                <p:cNvCxnSpPr/>
                <p:nvPr/>
              </p:nvCxnSpPr>
              <p:spPr bwMode="auto">
                <a:xfrm flipV="1">
                  <a:off x="2915816" y="1628800"/>
                  <a:ext cx="360040" cy="432048"/>
                </a:xfrm>
                <a:prstGeom prst="straightConnector1">
                  <a:avLst/>
                </a:prstGeom>
                <a:solidFill>
                  <a:schemeClr val="accent1"/>
                </a:solidFill>
                <a:ln w="31750" cap="flat" cmpd="sng" algn="ctr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arrow"/>
                </a:ln>
                <a:effectLst/>
              </p:spPr>
            </p:cxnSp>
            <p:sp>
              <p:nvSpPr>
                <p:cNvPr id="40" name="Rechthoek 39"/>
                <p:cNvSpPr/>
                <p:nvPr/>
              </p:nvSpPr>
              <p:spPr>
                <a:xfrm>
                  <a:off x="2339752" y="1556792"/>
                  <a:ext cx="1224136" cy="720080"/>
                </a:xfrm>
                <a:prstGeom prst="rect">
                  <a:avLst/>
                </a:prstGeom>
                <a:noFill/>
                <a:ln w="12700" cmpd="sng">
                  <a:solidFill>
                    <a:schemeClr val="tx1"/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1" name="Pijl links 40"/>
              <p:cNvSpPr/>
              <p:nvPr/>
            </p:nvSpPr>
            <p:spPr>
              <a:xfrm>
                <a:off x="4241493" y="2791227"/>
                <a:ext cx="335964" cy="424428"/>
              </a:xfrm>
              <a:prstGeom prst="rightArrow">
                <a:avLst/>
              </a:prstGeom>
              <a:solidFill>
                <a:schemeClr val="accent4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Pijl links 41"/>
              <p:cNvSpPr/>
              <p:nvPr/>
            </p:nvSpPr>
            <p:spPr>
              <a:xfrm>
                <a:off x="2483716" y="2791227"/>
                <a:ext cx="335964" cy="424428"/>
              </a:xfrm>
              <a:prstGeom prst="rightArrow">
                <a:avLst/>
              </a:prstGeom>
              <a:solidFill>
                <a:schemeClr val="accent4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5" name="Tekstvak 54"/>
            <p:cNvSpPr txBox="1"/>
            <p:nvPr/>
          </p:nvSpPr>
          <p:spPr>
            <a:xfrm>
              <a:off x="732175" y="3893544"/>
              <a:ext cx="4225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400" dirty="0" smtClean="0"/>
                <a:t>A</a:t>
              </a:r>
            </a:p>
          </p:txBody>
        </p:sp>
      </p:grpSp>
      <p:grpSp>
        <p:nvGrpSpPr>
          <p:cNvPr id="63" name="Groeperen 62"/>
          <p:cNvGrpSpPr/>
          <p:nvPr/>
        </p:nvGrpSpPr>
        <p:grpSpPr>
          <a:xfrm>
            <a:off x="3103384" y="1416015"/>
            <a:ext cx="2753010" cy="1876877"/>
            <a:chOff x="2018347" y="1949311"/>
            <a:chExt cx="2753010" cy="1876877"/>
          </a:xfrm>
        </p:grpSpPr>
        <p:grpSp>
          <p:nvGrpSpPr>
            <p:cNvPr id="6" name="Groeperen 5"/>
            <p:cNvGrpSpPr/>
            <p:nvPr/>
          </p:nvGrpSpPr>
          <p:grpSpPr>
            <a:xfrm>
              <a:off x="3262745" y="1999031"/>
              <a:ext cx="1508612" cy="1799933"/>
              <a:chOff x="815856" y="2976390"/>
              <a:chExt cx="2504541" cy="2988182"/>
            </a:xfrm>
          </p:grpSpPr>
          <p:pic>
            <p:nvPicPr>
              <p:cNvPr id="10" name="Afbeelding 9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2566319">
                <a:off x="815856" y="3793509"/>
                <a:ext cx="1364030" cy="2171063"/>
              </a:xfrm>
              <a:prstGeom prst="diamond">
                <a:avLst/>
              </a:prstGeom>
            </p:spPr>
          </p:pic>
          <p:pic>
            <p:nvPicPr>
              <p:cNvPr id="11" name="Afbeelding 10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841225">
                <a:off x="1956367" y="2976390"/>
                <a:ext cx="1364030" cy="2171063"/>
              </a:xfrm>
              <a:prstGeom prst="diamond">
                <a:avLst/>
              </a:prstGeom>
            </p:spPr>
          </p:pic>
        </p:grpSp>
        <p:grpSp>
          <p:nvGrpSpPr>
            <p:cNvPr id="62" name="Groeperen 61"/>
            <p:cNvGrpSpPr/>
            <p:nvPr/>
          </p:nvGrpSpPr>
          <p:grpSpPr>
            <a:xfrm>
              <a:off x="2018347" y="1949311"/>
              <a:ext cx="2480023" cy="1876877"/>
              <a:chOff x="2018347" y="1949311"/>
              <a:chExt cx="2480023" cy="1876877"/>
            </a:xfrm>
          </p:grpSpPr>
          <p:grpSp>
            <p:nvGrpSpPr>
              <p:cNvPr id="7" name="Groeperen 6"/>
              <p:cNvGrpSpPr/>
              <p:nvPr/>
            </p:nvGrpSpPr>
            <p:grpSpPr>
              <a:xfrm>
                <a:off x="2134753" y="2176821"/>
                <a:ext cx="980987" cy="1307741"/>
                <a:chOff x="574074" y="3264680"/>
                <a:chExt cx="1628596" cy="2171063"/>
              </a:xfrm>
            </p:grpSpPr>
            <p:pic>
              <p:nvPicPr>
                <p:cNvPr id="8" name="Afbeelding 7" descr="OrangeSpin.png"/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7650" t="-2984" r="14025" b="-3529"/>
                <a:stretch/>
              </p:blipFill>
              <p:spPr>
                <a:xfrm rot="1987344">
                  <a:off x="574074" y="3828124"/>
                  <a:ext cx="686999" cy="1071003"/>
                </a:xfrm>
                <a:prstGeom prst="rtTriangle">
                  <a:avLst/>
                </a:prstGeom>
              </p:spPr>
            </p:pic>
            <p:pic>
              <p:nvPicPr>
                <p:cNvPr id="9" name="Afbeelding 8" descr="OrangeSpin.png"/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-52269" t="-9267" r="16616" b="-106650"/>
                <a:stretch/>
              </p:blipFill>
              <p:spPr>
                <a:xfrm rot="12785806">
                  <a:off x="838642" y="3264680"/>
                  <a:ext cx="1364028" cy="2171063"/>
                </a:xfrm>
                <a:prstGeom prst="diamond">
                  <a:avLst/>
                </a:prstGeom>
              </p:spPr>
            </p:pic>
          </p:grpSp>
          <p:sp>
            <p:nvSpPr>
              <p:cNvPr id="52" name="Tekstvak 51"/>
              <p:cNvSpPr txBox="1"/>
              <p:nvPr/>
            </p:nvSpPr>
            <p:spPr>
              <a:xfrm>
                <a:off x="2427454" y="2928300"/>
                <a:ext cx="42251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sz="1400" dirty="0" smtClean="0"/>
                  <a:t>A</a:t>
                </a:r>
              </a:p>
            </p:txBody>
          </p:sp>
          <p:sp>
            <p:nvSpPr>
              <p:cNvPr id="53" name="Tekstvak 52"/>
              <p:cNvSpPr txBox="1"/>
              <p:nvPr/>
            </p:nvSpPr>
            <p:spPr>
              <a:xfrm>
                <a:off x="4075851" y="2981372"/>
                <a:ext cx="42251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sz="1400" dirty="0" smtClean="0"/>
                  <a:t>B</a:t>
                </a:r>
              </a:p>
            </p:txBody>
          </p:sp>
          <p:grpSp>
            <p:nvGrpSpPr>
              <p:cNvPr id="59" name="Groeperen 58"/>
              <p:cNvGrpSpPr/>
              <p:nvPr/>
            </p:nvGrpSpPr>
            <p:grpSpPr>
              <a:xfrm rot="3216332">
                <a:off x="2229642" y="1738016"/>
                <a:ext cx="1876877" cy="2299468"/>
                <a:chOff x="6088534" y="2517197"/>
                <a:chExt cx="813271" cy="1647193"/>
              </a:xfrm>
            </p:grpSpPr>
            <p:sp>
              <p:nvSpPr>
                <p:cNvPr id="60" name="Traan 59"/>
                <p:cNvSpPr/>
                <p:nvPr/>
              </p:nvSpPr>
              <p:spPr bwMode="auto">
                <a:xfrm rot="21198218">
                  <a:off x="6088534" y="3541940"/>
                  <a:ext cx="367011" cy="622450"/>
                </a:xfrm>
                <a:prstGeom prst="teardrop">
                  <a:avLst>
                    <a:gd name="adj" fmla="val 172572"/>
                  </a:avLst>
                </a:prstGeom>
                <a:noFill/>
                <a:ln w="28575" cap="flat" cmpd="sng" algn="ctr">
                  <a:solidFill>
                    <a:srgbClr val="FF6600"/>
                  </a:solidFill>
                  <a:prstDash val="sysDash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lang="en-US" sz="1200" dirty="0" err="1" smtClean="0">
                    <a:solidFill>
                      <a:srgbClr val="FFFFFF"/>
                    </a:solidFill>
                    <a:latin typeface="Arial" charset="0"/>
                    <a:ea typeface="ＭＳ Ｐゴシック" pitchFamily="1" charset="-128"/>
                  </a:endParaRPr>
                </a:p>
              </p:txBody>
            </p:sp>
            <p:sp>
              <p:nvSpPr>
                <p:cNvPr id="61" name="Traan 60"/>
                <p:cNvSpPr/>
                <p:nvPr/>
              </p:nvSpPr>
              <p:spPr bwMode="auto">
                <a:xfrm rot="10264919">
                  <a:off x="6534794" y="2517197"/>
                  <a:ext cx="367011" cy="622450"/>
                </a:xfrm>
                <a:prstGeom prst="teardrop">
                  <a:avLst>
                    <a:gd name="adj" fmla="val 172572"/>
                  </a:avLst>
                </a:prstGeom>
                <a:noFill/>
                <a:ln w="28575" cap="flat" cmpd="sng" algn="ctr">
                  <a:solidFill>
                    <a:srgbClr val="FF6600"/>
                  </a:solidFill>
                  <a:prstDash val="sysDash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lang="en-US" sz="1200" dirty="0" err="1" smtClean="0">
                    <a:solidFill>
                      <a:srgbClr val="FFFFFF"/>
                    </a:solidFill>
                    <a:latin typeface="Arial" charset="0"/>
                    <a:ea typeface="ＭＳ Ｐゴシック" pitchFamily="1" charset="-128"/>
                  </a:endParaRPr>
                </a:p>
              </p:txBody>
            </p:sp>
          </p:grpSp>
        </p:grpSp>
      </p:grpSp>
      <p:sp>
        <p:nvSpPr>
          <p:cNvPr id="56" name="Tekstvak 55"/>
          <p:cNvSpPr txBox="1"/>
          <p:nvPr/>
        </p:nvSpPr>
        <p:spPr>
          <a:xfrm>
            <a:off x="3687264" y="3449627"/>
            <a:ext cx="50405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endParaRPr lang="en-US" sz="1400" dirty="0" smtClean="0"/>
          </a:p>
        </p:txBody>
      </p:sp>
      <p:sp>
        <p:nvSpPr>
          <p:cNvPr id="68" name="Tekstvak 67"/>
          <p:cNvSpPr txBox="1"/>
          <p:nvPr/>
        </p:nvSpPr>
        <p:spPr>
          <a:xfrm>
            <a:off x="6515840" y="3522914"/>
            <a:ext cx="50405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/>
              <a:t>0</a:t>
            </a:r>
            <a:endParaRPr lang="en-US" sz="1400" dirty="0" smtClean="0"/>
          </a:p>
        </p:txBody>
      </p:sp>
      <p:grpSp>
        <p:nvGrpSpPr>
          <p:cNvPr id="17" name="Groeperen 16"/>
          <p:cNvGrpSpPr/>
          <p:nvPr/>
        </p:nvGrpSpPr>
        <p:grpSpPr>
          <a:xfrm>
            <a:off x="1521670" y="3531113"/>
            <a:ext cx="1307741" cy="966882"/>
            <a:chOff x="260529" y="3531113"/>
            <a:chExt cx="1307741" cy="966882"/>
          </a:xfrm>
        </p:grpSpPr>
        <p:pic>
          <p:nvPicPr>
            <p:cNvPr id="69" name="Afbeelding 68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650" t="-2984" r="14025" b="-3529"/>
            <a:stretch/>
          </p:blipFill>
          <p:spPr>
            <a:xfrm rot="7200000">
              <a:off x="663248" y="3415461"/>
              <a:ext cx="413815" cy="645119"/>
            </a:xfrm>
            <a:prstGeom prst="rtTriangle">
              <a:avLst/>
            </a:prstGeom>
          </p:spPr>
        </p:pic>
        <p:pic>
          <p:nvPicPr>
            <p:cNvPr id="70" name="Afbeelding 69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52269" t="-9267" r="16616" b="-106650"/>
            <a:stretch/>
          </p:blipFill>
          <p:spPr>
            <a:xfrm rot="17998462">
              <a:off x="503588" y="3433312"/>
              <a:ext cx="821624" cy="1307741"/>
            </a:xfrm>
            <a:prstGeom prst="diamond">
              <a:avLst/>
            </a:prstGeom>
          </p:spPr>
        </p:pic>
      </p:grpSp>
      <p:grpSp>
        <p:nvGrpSpPr>
          <p:cNvPr id="71" name="Groeperen 70"/>
          <p:cNvGrpSpPr/>
          <p:nvPr/>
        </p:nvGrpSpPr>
        <p:grpSpPr>
          <a:xfrm rot="5400000">
            <a:off x="4147088" y="2885786"/>
            <a:ext cx="1508612" cy="1799933"/>
            <a:chOff x="3896063" y="1013719"/>
            <a:chExt cx="2504542" cy="2988182"/>
          </a:xfrm>
        </p:grpSpPr>
        <p:pic>
          <p:nvPicPr>
            <p:cNvPr id="72" name="Afbeelding 71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033" t="-109403" r="-52687" b="-6514"/>
            <a:stretch/>
          </p:blipFill>
          <p:spPr>
            <a:xfrm rot="12566319">
              <a:off x="3896063" y="1830838"/>
              <a:ext cx="1364030" cy="2171063"/>
            </a:xfrm>
            <a:prstGeom prst="diamond">
              <a:avLst/>
            </a:prstGeom>
          </p:spPr>
        </p:pic>
        <p:pic>
          <p:nvPicPr>
            <p:cNvPr id="73" name="Afbeelding 72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033" t="-109403" r="-52687" b="-6514"/>
            <a:stretch/>
          </p:blipFill>
          <p:spPr>
            <a:xfrm rot="1841225">
              <a:off x="5036575" y="1013719"/>
              <a:ext cx="1364030" cy="2171063"/>
            </a:xfrm>
            <a:prstGeom prst="diamond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510906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9131 -0.01065 " pathEditMode="relative" ptsTypes="AA">
                                      <p:cBhvr>
                                        <p:cTn id="24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9131 -0.01065 " pathEditMode="relative" ptsTypes="AA">
                                      <p:cBhvr>
                                        <p:cTn id="50" dur="2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6" grpId="1"/>
      <p:bldP spid="16" grpId="2"/>
      <p:bldP spid="15" grpId="0"/>
      <p:bldP spid="15" grpId="1"/>
      <p:bldP spid="56" grpId="0"/>
      <p:bldP spid="68" grpId="0"/>
      <p:bldP spid="68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eperen 11"/>
          <p:cNvGrpSpPr/>
          <p:nvPr/>
        </p:nvGrpSpPr>
        <p:grpSpPr>
          <a:xfrm>
            <a:off x="5515639" y="3380425"/>
            <a:ext cx="2152716" cy="2192247"/>
            <a:chOff x="5515639" y="3380425"/>
            <a:chExt cx="2152716" cy="2192247"/>
          </a:xfrm>
        </p:grpSpPr>
        <p:grpSp>
          <p:nvGrpSpPr>
            <p:cNvPr id="82" name="Groeperen 81"/>
            <p:cNvGrpSpPr/>
            <p:nvPr/>
          </p:nvGrpSpPr>
          <p:grpSpPr>
            <a:xfrm>
              <a:off x="6183414" y="3814691"/>
              <a:ext cx="1021127" cy="733055"/>
              <a:chOff x="4283968" y="4647145"/>
              <a:chExt cx="1021127" cy="733055"/>
            </a:xfrm>
          </p:grpSpPr>
          <p:sp>
            <p:nvSpPr>
              <p:cNvPr id="76" name="Traan 75"/>
              <p:cNvSpPr/>
              <p:nvPr/>
            </p:nvSpPr>
            <p:spPr bwMode="auto">
              <a:xfrm rot="4500000">
                <a:off x="4394780" y="4823236"/>
                <a:ext cx="313008" cy="321117"/>
              </a:xfrm>
              <a:prstGeom prst="teardrop">
                <a:avLst>
                  <a:gd name="adj" fmla="val 134476"/>
                </a:avLst>
              </a:prstGeom>
              <a:noFill/>
              <a:ln w="28575" cap="flat" cmpd="sng" algn="ctr">
                <a:solidFill>
                  <a:srgbClr val="FF6600"/>
                </a:solidFill>
                <a:prstDash val="sysDash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 err="1" smtClean="0">
                  <a:solidFill>
                    <a:srgbClr val="FFFFFF"/>
                  </a:solidFill>
                  <a:latin typeface="Arial" charset="0"/>
                  <a:ea typeface="ＭＳ Ｐゴシック" pitchFamily="1" charset="-128"/>
                </a:endParaRPr>
              </a:p>
            </p:txBody>
          </p:sp>
          <p:sp>
            <p:nvSpPr>
              <p:cNvPr id="77" name="Traan 76"/>
              <p:cNvSpPr/>
              <p:nvPr/>
            </p:nvSpPr>
            <p:spPr bwMode="auto">
              <a:xfrm rot="15300000">
                <a:off x="4988033" y="5063137"/>
                <a:ext cx="313008" cy="321117"/>
              </a:xfrm>
              <a:prstGeom prst="teardrop">
                <a:avLst>
                  <a:gd name="adj" fmla="val 134476"/>
                </a:avLst>
              </a:prstGeom>
              <a:noFill/>
              <a:ln w="28575" cap="flat" cmpd="sng" algn="ctr">
                <a:solidFill>
                  <a:srgbClr val="FF6600"/>
                </a:solidFill>
                <a:prstDash val="sysDash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 err="1" smtClean="0">
                  <a:solidFill>
                    <a:srgbClr val="FFFFFF"/>
                  </a:solidFill>
                  <a:latin typeface="Arial" charset="0"/>
                  <a:ea typeface="ＭＳ Ｐゴシック" pitchFamily="1" charset="-128"/>
                </a:endParaRPr>
              </a:p>
            </p:txBody>
          </p:sp>
          <p:sp>
            <p:nvSpPr>
              <p:cNvPr id="78" name="Traan 77"/>
              <p:cNvSpPr/>
              <p:nvPr/>
            </p:nvSpPr>
            <p:spPr bwMode="auto">
              <a:xfrm rot="15501730">
                <a:off x="4709812" y="4933176"/>
                <a:ext cx="313008" cy="321117"/>
              </a:xfrm>
              <a:prstGeom prst="teardrop">
                <a:avLst>
                  <a:gd name="adj" fmla="val 70022"/>
                </a:avLst>
              </a:prstGeom>
              <a:noFill/>
              <a:ln w="28575" cap="flat" cmpd="sng" algn="ctr">
                <a:solidFill>
                  <a:srgbClr val="FF6600"/>
                </a:solidFill>
                <a:prstDash val="sysDash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 err="1" smtClean="0">
                  <a:solidFill>
                    <a:srgbClr val="FFFFFF"/>
                  </a:solidFill>
                  <a:latin typeface="Arial" charset="0"/>
                  <a:ea typeface="ＭＳ Ｐゴシック" pitchFamily="1" charset="-128"/>
                </a:endParaRPr>
              </a:p>
            </p:txBody>
          </p:sp>
          <p:pic>
            <p:nvPicPr>
              <p:cNvPr id="80" name="Afbeelding 79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28281">
                <a:off x="4587199" y="4755279"/>
                <a:ext cx="571616" cy="571616"/>
              </a:xfrm>
              <a:prstGeom prst="rect">
                <a:avLst/>
              </a:prstGeom>
            </p:spPr>
          </p:pic>
          <p:pic>
            <p:nvPicPr>
              <p:cNvPr id="81" name="Afbeelding 80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28281">
                <a:off x="4283968" y="4647145"/>
                <a:ext cx="571616" cy="571616"/>
              </a:xfrm>
              <a:prstGeom prst="rect">
                <a:avLst/>
              </a:prstGeom>
            </p:spPr>
          </p:pic>
        </p:grpSp>
        <p:pic>
          <p:nvPicPr>
            <p:cNvPr id="45" name="Afbeelding 44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15639" y="3380425"/>
              <a:ext cx="2152716" cy="255515"/>
            </a:xfrm>
            <a:prstGeom prst="rect">
              <a:avLst/>
            </a:prstGeom>
          </p:spPr>
        </p:pic>
        <p:sp>
          <p:nvSpPr>
            <p:cNvPr id="50" name="Rechthoek 49"/>
            <p:cNvSpPr/>
            <p:nvPr/>
          </p:nvSpPr>
          <p:spPr>
            <a:xfrm>
              <a:off x="5515639" y="5228277"/>
              <a:ext cx="1475924" cy="344395"/>
            </a:xfrm>
            <a:prstGeom prst="rect">
              <a:avLst/>
            </a:prstGeom>
            <a:solidFill>
              <a:srgbClr val="002B60"/>
            </a:solidFill>
            <a:ln w="12700" cmpd="sng">
              <a:solidFill>
                <a:schemeClr val="bg2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400" dirty="0" smtClean="0">
                  <a:solidFill>
                    <a:srgbClr val="FFFFFF"/>
                  </a:solidFill>
                </a:rPr>
                <a:t>4. Correct error</a:t>
              </a:r>
            </a:p>
          </p:txBody>
        </p:sp>
      </p:grp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By</a:t>
            </a:r>
            <a:r>
              <a:rPr lang="nl-NL" dirty="0" smtClean="0"/>
              <a:t> </a:t>
            </a:r>
            <a:r>
              <a:rPr lang="nl-NL" dirty="0" err="1" smtClean="0"/>
              <a:t>measuring</a:t>
            </a:r>
            <a:r>
              <a:rPr lang="nl-NL" dirty="0" smtClean="0"/>
              <a:t> the </a:t>
            </a:r>
            <a:r>
              <a:rPr lang="nl-NL" dirty="0" err="1" smtClean="0"/>
              <a:t>parity</a:t>
            </a:r>
            <a:r>
              <a:rPr lang="nl-NL" dirty="0" smtClean="0"/>
              <a:t> </a:t>
            </a:r>
            <a:r>
              <a:rPr lang="nl-NL" dirty="0" err="1" smtClean="0"/>
              <a:t>an</a:t>
            </a:r>
            <a:r>
              <a:rPr lang="nl-NL" dirty="0" smtClean="0"/>
              <a:t> error </a:t>
            </a:r>
            <a:r>
              <a:rPr lang="nl-NL" dirty="0" err="1" smtClean="0"/>
              <a:t>can</a:t>
            </a:r>
            <a:r>
              <a:rPr lang="nl-NL" dirty="0" smtClean="0"/>
              <a:t> </a:t>
            </a:r>
            <a:r>
              <a:rPr lang="nl-NL" dirty="0" err="1" smtClean="0"/>
              <a:t>be</a:t>
            </a:r>
            <a:r>
              <a:rPr lang="nl-NL" dirty="0" smtClean="0"/>
              <a:t> </a:t>
            </a:r>
            <a:r>
              <a:rPr lang="nl-NL" dirty="0" err="1" smtClean="0"/>
              <a:t>diagnosed</a:t>
            </a:r>
            <a:r>
              <a:rPr lang="nl-NL" dirty="0" smtClean="0"/>
              <a:t> </a:t>
            </a:r>
            <a:r>
              <a:rPr lang="nl-NL" dirty="0" err="1" smtClean="0"/>
              <a:t>and</a:t>
            </a:r>
            <a:r>
              <a:rPr lang="nl-NL" dirty="0" smtClean="0"/>
              <a:t> </a:t>
            </a:r>
            <a:r>
              <a:rPr lang="nl-NL" dirty="0" err="1" smtClean="0"/>
              <a:t>corrected</a:t>
            </a:r>
            <a:r>
              <a:rPr lang="nl-NL" dirty="0" smtClean="0"/>
              <a:t> </a:t>
            </a:r>
            <a:endParaRPr lang="nl-NL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smtClean="0"/>
              <a:t>3-qubit </a:t>
            </a:r>
            <a:r>
              <a:rPr lang="nl-NL" dirty="0" err="1" smtClean="0"/>
              <a:t>quantum</a:t>
            </a:r>
            <a:r>
              <a:rPr lang="nl-NL" dirty="0" smtClean="0"/>
              <a:t> error </a:t>
            </a:r>
            <a:r>
              <a:rPr lang="nl-NL" dirty="0" err="1" smtClean="0"/>
              <a:t>correction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nl-NL" dirty="0" err="1" smtClean="0"/>
              <a:t>Tamniau</a:t>
            </a:r>
            <a:r>
              <a:rPr lang="nl-NL" dirty="0" smtClean="0"/>
              <a:t> et al. Nat Nano (2014), </a:t>
            </a:r>
            <a:r>
              <a:rPr lang="nl-NL" dirty="0" err="1" smtClean="0"/>
              <a:t>Waldherr</a:t>
            </a:r>
            <a:r>
              <a:rPr lang="nl-NL" dirty="0" smtClean="0"/>
              <a:t> et al. Nature (2014) </a:t>
            </a:r>
          </a:p>
          <a:p>
            <a:r>
              <a:rPr lang="nl-NL" dirty="0" smtClean="0"/>
              <a:t>Reed et al. Nature (2012) </a:t>
            </a:r>
          </a:p>
        </p:txBody>
      </p:sp>
      <p:sp>
        <p:nvSpPr>
          <p:cNvPr id="21" name="Ovaal 20"/>
          <p:cNvSpPr/>
          <p:nvPr/>
        </p:nvSpPr>
        <p:spPr bwMode="auto">
          <a:xfrm>
            <a:off x="3314538" y="4446672"/>
            <a:ext cx="266443" cy="266784"/>
          </a:xfrm>
          <a:prstGeom prst="ellipse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grpSp>
        <p:nvGrpSpPr>
          <p:cNvPr id="13" name="Groeperen 12"/>
          <p:cNvGrpSpPr/>
          <p:nvPr/>
        </p:nvGrpSpPr>
        <p:grpSpPr>
          <a:xfrm>
            <a:off x="852261" y="1507484"/>
            <a:ext cx="1814863" cy="930471"/>
            <a:chOff x="852261" y="1268760"/>
            <a:chExt cx="1814863" cy="930471"/>
          </a:xfrm>
        </p:grpSpPr>
        <p:pic>
          <p:nvPicPr>
            <p:cNvPr id="32" name="Afbeelding 31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1660771" y="1627615"/>
              <a:ext cx="571616" cy="571616"/>
            </a:xfrm>
            <a:prstGeom prst="rect">
              <a:avLst/>
            </a:prstGeom>
          </p:spPr>
        </p:pic>
        <p:pic>
          <p:nvPicPr>
            <p:cNvPr id="33" name="Afbeelding 32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2261" y="1268760"/>
              <a:ext cx="1814863" cy="253396"/>
            </a:xfrm>
            <a:prstGeom prst="rect">
              <a:avLst/>
            </a:prstGeom>
          </p:spPr>
        </p:pic>
      </p:grpSp>
      <p:grpSp>
        <p:nvGrpSpPr>
          <p:cNvPr id="59" name="Groeperen 58"/>
          <p:cNvGrpSpPr/>
          <p:nvPr/>
        </p:nvGrpSpPr>
        <p:grpSpPr>
          <a:xfrm>
            <a:off x="1304662" y="4224692"/>
            <a:ext cx="1047097" cy="791042"/>
            <a:chOff x="4611862" y="2081249"/>
            <a:chExt cx="1397869" cy="1056036"/>
          </a:xfrm>
        </p:grpSpPr>
        <p:grpSp>
          <p:nvGrpSpPr>
            <p:cNvPr id="60" name="Groeperen 59"/>
            <p:cNvGrpSpPr/>
            <p:nvPr/>
          </p:nvGrpSpPr>
          <p:grpSpPr>
            <a:xfrm>
              <a:off x="4611862" y="2381188"/>
              <a:ext cx="988743" cy="756097"/>
              <a:chOff x="2339752" y="1556792"/>
              <a:chExt cx="1224136" cy="936104"/>
            </a:xfrm>
          </p:grpSpPr>
          <p:sp>
            <p:nvSpPr>
              <p:cNvPr id="70" name="Ovaal 69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Rechthoek 70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2" name="Rechte verbindingslijn met pijl 71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73" name="Rechthoek 72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1" name="Pijl links 60"/>
            <p:cNvSpPr/>
            <p:nvPr/>
          </p:nvSpPr>
          <p:spPr>
            <a:xfrm rot="5400000">
              <a:off x="4965226" y="1811530"/>
              <a:ext cx="271359" cy="810797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Pijl links 62"/>
            <p:cNvSpPr/>
            <p:nvPr/>
          </p:nvSpPr>
          <p:spPr>
            <a:xfrm>
              <a:off x="5738371" y="2445504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4" name="Ovaal 73"/>
          <p:cNvSpPr/>
          <p:nvPr/>
        </p:nvSpPr>
        <p:spPr bwMode="auto">
          <a:xfrm>
            <a:off x="2915817" y="4443327"/>
            <a:ext cx="266443" cy="266784"/>
          </a:xfrm>
          <a:prstGeom prst="ellipse">
            <a:avLst/>
          </a:prstGeom>
          <a:solidFill>
            <a:srgbClr val="008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grpSp>
        <p:nvGrpSpPr>
          <p:cNvPr id="10" name="Groeperen 9"/>
          <p:cNvGrpSpPr/>
          <p:nvPr/>
        </p:nvGrpSpPr>
        <p:grpSpPr>
          <a:xfrm>
            <a:off x="3977934" y="1332514"/>
            <a:ext cx="3832463" cy="1140024"/>
            <a:chOff x="3977934" y="1332514"/>
            <a:chExt cx="3832463" cy="1140024"/>
          </a:xfrm>
        </p:grpSpPr>
        <p:pic>
          <p:nvPicPr>
            <p:cNvPr id="36" name="Afbeelding 35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57681" y="1332514"/>
              <a:ext cx="2152716" cy="255515"/>
            </a:xfrm>
            <a:prstGeom prst="rect">
              <a:avLst/>
            </a:prstGeom>
          </p:spPr>
        </p:pic>
        <p:grpSp>
          <p:nvGrpSpPr>
            <p:cNvPr id="42" name="Groeperen 41"/>
            <p:cNvGrpSpPr/>
            <p:nvPr/>
          </p:nvGrpSpPr>
          <p:grpSpPr>
            <a:xfrm>
              <a:off x="6053544" y="1668677"/>
              <a:ext cx="1142603" cy="803861"/>
              <a:chOff x="1440906" y="2332899"/>
              <a:chExt cx="1142603" cy="803861"/>
            </a:xfrm>
          </p:grpSpPr>
          <p:sp>
            <p:nvSpPr>
              <p:cNvPr id="39" name="Traan 38"/>
              <p:cNvSpPr/>
              <p:nvPr/>
            </p:nvSpPr>
            <p:spPr bwMode="auto">
              <a:xfrm rot="4500000">
                <a:off x="1551718" y="2508990"/>
                <a:ext cx="313008" cy="321117"/>
              </a:xfrm>
              <a:prstGeom prst="teardrop">
                <a:avLst>
                  <a:gd name="adj" fmla="val 134476"/>
                </a:avLst>
              </a:prstGeom>
              <a:noFill/>
              <a:ln w="28575" cap="flat" cmpd="sng" algn="ctr">
                <a:solidFill>
                  <a:srgbClr val="FF6600"/>
                </a:solidFill>
                <a:prstDash val="sysDash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 err="1" smtClean="0">
                  <a:solidFill>
                    <a:srgbClr val="FFFFFF"/>
                  </a:solidFill>
                  <a:latin typeface="Arial" charset="0"/>
                  <a:ea typeface="ＭＳ Ｐゴシック" pitchFamily="1" charset="-128"/>
                </a:endParaRPr>
              </a:p>
            </p:txBody>
          </p:sp>
          <p:sp>
            <p:nvSpPr>
              <p:cNvPr id="40" name="Traan 39"/>
              <p:cNvSpPr/>
              <p:nvPr/>
            </p:nvSpPr>
            <p:spPr bwMode="auto">
              <a:xfrm rot="15300000">
                <a:off x="2144971" y="2748891"/>
                <a:ext cx="313008" cy="321117"/>
              </a:xfrm>
              <a:prstGeom prst="teardrop">
                <a:avLst>
                  <a:gd name="adj" fmla="val 134476"/>
                </a:avLst>
              </a:prstGeom>
              <a:noFill/>
              <a:ln w="28575" cap="flat" cmpd="sng" algn="ctr">
                <a:solidFill>
                  <a:srgbClr val="FF6600"/>
                </a:solidFill>
                <a:prstDash val="sysDash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 err="1" smtClean="0">
                  <a:solidFill>
                    <a:srgbClr val="FFFFFF"/>
                  </a:solidFill>
                  <a:latin typeface="Arial" charset="0"/>
                  <a:ea typeface="ＭＳ Ｐゴシック" pitchFamily="1" charset="-128"/>
                </a:endParaRPr>
              </a:p>
            </p:txBody>
          </p:sp>
          <p:sp>
            <p:nvSpPr>
              <p:cNvPr id="41" name="Traan 40"/>
              <p:cNvSpPr/>
              <p:nvPr/>
            </p:nvSpPr>
            <p:spPr bwMode="auto">
              <a:xfrm rot="15501730">
                <a:off x="1866750" y="2618930"/>
                <a:ext cx="313008" cy="321117"/>
              </a:xfrm>
              <a:prstGeom prst="teardrop">
                <a:avLst>
                  <a:gd name="adj" fmla="val 70022"/>
                </a:avLst>
              </a:prstGeom>
              <a:noFill/>
              <a:ln w="28575" cap="flat" cmpd="sng" algn="ctr">
                <a:solidFill>
                  <a:srgbClr val="FF6600"/>
                </a:solidFill>
                <a:prstDash val="sysDash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 err="1" smtClean="0">
                  <a:solidFill>
                    <a:srgbClr val="FFFFFF"/>
                  </a:solidFill>
                  <a:latin typeface="Arial" charset="0"/>
                  <a:ea typeface="ＭＳ Ｐゴシック" pitchFamily="1" charset="-128"/>
                </a:endParaRPr>
              </a:p>
            </p:txBody>
          </p:sp>
          <p:pic>
            <p:nvPicPr>
              <p:cNvPr id="31" name="Afbeelding 30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28281">
                <a:off x="2011893" y="2565144"/>
                <a:ext cx="571616" cy="571616"/>
              </a:xfrm>
              <a:prstGeom prst="rect">
                <a:avLst/>
              </a:prstGeom>
            </p:spPr>
          </p:pic>
          <p:pic>
            <p:nvPicPr>
              <p:cNvPr id="30" name="Afbeelding 29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28281">
                <a:off x="1744137" y="2441033"/>
                <a:ext cx="571616" cy="571616"/>
              </a:xfrm>
              <a:prstGeom prst="rect">
                <a:avLst/>
              </a:prstGeom>
            </p:spPr>
          </p:pic>
          <p:pic>
            <p:nvPicPr>
              <p:cNvPr id="29" name="Afbeelding 28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28281">
                <a:off x="1440906" y="2332899"/>
                <a:ext cx="571616" cy="571616"/>
              </a:xfrm>
              <a:prstGeom prst="rect">
                <a:avLst/>
              </a:prstGeom>
            </p:spPr>
          </p:pic>
        </p:grpSp>
        <p:sp>
          <p:nvSpPr>
            <p:cNvPr id="6" name="Pijl links 5"/>
            <p:cNvSpPr/>
            <p:nvPr/>
          </p:nvSpPr>
          <p:spPr>
            <a:xfrm>
              <a:off x="3977934" y="1673950"/>
              <a:ext cx="1188132" cy="629592"/>
            </a:xfrm>
            <a:prstGeom prst="rightArrow">
              <a:avLst/>
            </a:prstGeom>
            <a:solidFill>
              <a:srgbClr val="002B60"/>
            </a:solidFill>
            <a:ln w="12700" cmpd="sng">
              <a:solidFill>
                <a:schemeClr val="bg2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r>
                <a:rPr lang="en-US" sz="1400" dirty="0" smtClean="0">
                  <a:solidFill>
                    <a:schemeClr val="bg1"/>
                  </a:solidFill>
                </a:rPr>
                <a:t>1. Encode </a:t>
              </a:r>
            </a:p>
          </p:txBody>
        </p:sp>
      </p:grpSp>
      <p:pic>
        <p:nvPicPr>
          <p:cNvPr id="79" name="Afbeelding 7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00000">
            <a:off x="6754401" y="4046936"/>
            <a:ext cx="571616" cy="571616"/>
          </a:xfrm>
          <a:prstGeom prst="rect">
            <a:avLst/>
          </a:prstGeom>
        </p:spPr>
      </p:pic>
      <p:grpSp>
        <p:nvGrpSpPr>
          <p:cNvPr id="11" name="Groeperen 10"/>
          <p:cNvGrpSpPr/>
          <p:nvPr/>
        </p:nvGrpSpPr>
        <p:grpSpPr>
          <a:xfrm>
            <a:off x="852261" y="2682877"/>
            <a:ext cx="4258923" cy="1419855"/>
            <a:chOff x="852261" y="2682877"/>
            <a:chExt cx="4258923" cy="1419855"/>
          </a:xfrm>
        </p:grpSpPr>
        <p:pic>
          <p:nvPicPr>
            <p:cNvPr id="37" name="Afbeelding 36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2261" y="3019461"/>
              <a:ext cx="2376551" cy="282083"/>
            </a:xfrm>
            <a:prstGeom prst="rect">
              <a:avLst/>
            </a:prstGeom>
          </p:spPr>
        </p:pic>
        <p:grpSp>
          <p:nvGrpSpPr>
            <p:cNvPr id="52" name="Groeperen 51"/>
            <p:cNvGrpSpPr/>
            <p:nvPr/>
          </p:nvGrpSpPr>
          <p:grpSpPr>
            <a:xfrm>
              <a:off x="1295596" y="3298871"/>
              <a:ext cx="1142603" cy="803861"/>
              <a:chOff x="1440906" y="2332899"/>
              <a:chExt cx="1142603" cy="803861"/>
            </a:xfrm>
          </p:grpSpPr>
          <p:sp>
            <p:nvSpPr>
              <p:cNvPr id="54" name="Traan 53"/>
              <p:cNvSpPr/>
              <p:nvPr/>
            </p:nvSpPr>
            <p:spPr bwMode="auto">
              <a:xfrm rot="15300000">
                <a:off x="2144971" y="2748891"/>
                <a:ext cx="313008" cy="321117"/>
              </a:xfrm>
              <a:prstGeom prst="teardrop">
                <a:avLst>
                  <a:gd name="adj" fmla="val 134476"/>
                </a:avLst>
              </a:prstGeom>
              <a:noFill/>
              <a:ln w="38100" cap="flat" cmpd="sng" algn="ctr">
                <a:solidFill>
                  <a:srgbClr val="FF0000"/>
                </a:solidFill>
                <a:prstDash val="sysDash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 err="1" smtClean="0">
                  <a:solidFill>
                    <a:srgbClr val="FFFFFF"/>
                  </a:solidFill>
                  <a:latin typeface="Arial" charset="0"/>
                  <a:ea typeface="ＭＳ Ｐゴシック" pitchFamily="1" charset="-128"/>
                </a:endParaRPr>
              </a:p>
            </p:txBody>
          </p:sp>
          <p:pic>
            <p:nvPicPr>
              <p:cNvPr id="56" name="Afbeelding 55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2600000">
                <a:off x="2011893" y="2565144"/>
                <a:ext cx="571616" cy="571616"/>
              </a:xfrm>
              <a:prstGeom prst="rect">
                <a:avLst/>
              </a:prstGeom>
            </p:spPr>
          </p:pic>
          <p:sp>
            <p:nvSpPr>
              <p:cNvPr id="53" name="Traan 52"/>
              <p:cNvSpPr/>
              <p:nvPr/>
            </p:nvSpPr>
            <p:spPr bwMode="auto">
              <a:xfrm rot="4500000">
                <a:off x="1551718" y="2508990"/>
                <a:ext cx="313008" cy="321117"/>
              </a:xfrm>
              <a:prstGeom prst="teardrop">
                <a:avLst>
                  <a:gd name="adj" fmla="val 134476"/>
                </a:avLst>
              </a:prstGeom>
              <a:noFill/>
              <a:ln w="28575" cap="flat" cmpd="sng" algn="ctr">
                <a:solidFill>
                  <a:srgbClr val="FF6600"/>
                </a:solidFill>
                <a:prstDash val="sysDash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 err="1" smtClean="0">
                  <a:solidFill>
                    <a:srgbClr val="FFFFFF"/>
                  </a:solidFill>
                  <a:latin typeface="Arial" charset="0"/>
                  <a:ea typeface="ＭＳ Ｐゴシック" pitchFamily="1" charset="-128"/>
                </a:endParaRPr>
              </a:p>
            </p:txBody>
          </p:sp>
          <p:sp>
            <p:nvSpPr>
              <p:cNvPr id="55" name="Traan 54"/>
              <p:cNvSpPr/>
              <p:nvPr/>
            </p:nvSpPr>
            <p:spPr bwMode="auto">
              <a:xfrm rot="15501730">
                <a:off x="1866750" y="2618930"/>
                <a:ext cx="313008" cy="321117"/>
              </a:xfrm>
              <a:prstGeom prst="teardrop">
                <a:avLst>
                  <a:gd name="adj" fmla="val 70022"/>
                </a:avLst>
              </a:prstGeom>
              <a:noFill/>
              <a:ln w="28575" cap="flat" cmpd="sng" algn="ctr">
                <a:solidFill>
                  <a:srgbClr val="FF6600"/>
                </a:solidFill>
                <a:prstDash val="sysDash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 err="1" smtClean="0">
                  <a:solidFill>
                    <a:srgbClr val="FFFFFF"/>
                  </a:solidFill>
                  <a:latin typeface="Arial" charset="0"/>
                  <a:ea typeface="ＭＳ Ｐゴシック" pitchFamily="1" charset="-128"/>
                </a:endParaRPr>
              </a:p>
            </p:txBody>
          </p:sp>
          <p:pic>
            <p:nvPicPr>
              <p:cNvPr id="57" name="Afbeelding 56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28281">
                <a:off x="1744137" y="2441033"/>
                <a:ext cx="571616" cy="571616"/>
              </a:xfrm>
              <a:prstGeom prst="rect">
                <a:avLst/>
              </a:prstGeom>
            </p:spPr>
          </p:pic>
          <p:pic>
            <p:nvPicPr>
              <p:cNvPr id="58" name="Afbeelding 57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28281">
                <a:off x="1440906" y="2332899"/>
                <a:ext cx="571616" cy="571616"/>
              </a:xfrm>
              <a:prstGeom prst="rect">
                <a:avLst/>
              </a:prstGeom>
            </p:spPr>
          </p:pic>
        </p:grpSp>
        <p:sp>
          <p:nvSpPr>
            <p:cNvPr id="8" name="Pijl rechts 7"/>
            <p:cNvSpPr/>
            <p:nvPr/>
          </p:nvSpPr>
          <p:spPr>
            <a:xfrm rot="20088270">
              <a:off x="4032815" y="2682877"/>
              <a:ext cx="1078369" cy="634838"/>
            </a:xfrm>
            <a:prstGeom prst="leftArrow">
              <a:avLst/>
            </a:prstGeom>
            <a:solidFill>
              <a:srgbClr val="002B60"/>
            </a:solidFill>
            <a:ln w="12700" cmpd="sng">
              <a:solidFill>
                <a:schemeClr val="bg2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400" dirty="0" smtClean="0">
                  <a:solidFill>
                    <a:srgbClr val="FFFFFF"/>
                  </a:solidFill>
                </a:rPr>
                <a:t>2. Error</a:t>
              </a:r>
            </a:p>
          </p:txBody>
        </p:sp>
      </p:grpSp>
      <p:sp>
        <p:nvSpPr>
          <p:cNvPr id="9" name="Rechthoek 8"/>
          <p:cNvSpPr/>
          <p:nvPr/>
        </p:nvSpPr>
        <p:spPr>
          <a:xfrm>
            <a:off x="1013906" y="5295345"/>
            <a:ext cx="1785868" cy="554653"/>
          </a:xfrm>
          <a:prstGeom prst="rect">
            <a:avLst/>
          </a:prstGeom>
          <a:solidFill>
            <a:srgbClr val="002B60"/>
          </a:solidFill>
          <a:ln w="12700" cmpd="sng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400" dirty="0" smtClean="0">
                <a:solidFill>
                  <a:srgbClr val="FFFFFF"/>
                </a:solidFill>
              </a:rPr>
              <a:t>3. Diagnose by </a:t>
            </a:r>
          </a:p>
          <a:p>
            <a:r>
              <a:rPr lang="en-US" sz="1400" dirty="0" smtClean="0">
                <a:solidFill>
                  <a:srgbClr val="FFFFFF"/>
                </a:solidFill>
              </a:rPr>
              <a:t>parity </a:t>
            </a:r>
            <a:r>
              <a:rPr lang="en-US" sz="1400" dirty="0" err="1" smtClean="0">
                <a:solidFill>
                  <a:srgbClr val="FFFFFF"/>
                </a:solidFill>
              </a:rPr>
              <a:t>measurment</a:t>
            </a:r>
            <a:r>
              <a:rPr lang="en-US" sz="1400" dirty="0" smtClean="0">
                <a:solidFill>
                  <a:srgbClr val="FFFFFF"/>
                </a:solidFill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2770477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94444E-6 4.44444E-6 L 0.03159 4.44444E-6 " pathEditMode="relative" ptsTypes="AA">
                                      <p:cBhvr>
                                        <p:cTn id="24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36" dur="2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74" grpId="0" animBg="1"/>
      <p:bldP spid="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NV_No_Spin_NoTex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grpSp>
        <p:nvGrpSpPr>
          <p:cNvPr id="34" name="Groeperen 33"/>
          <p:cNvGrpSpPr/>
          <p:nvPr/>
        </p:nvGrpSpPr>
        <p:grpSpPr>
          <a:xfrm>
            <a:off x="4249343" y="3180240"/>
            <a:ext cx="374419" cy="263109"/>
            <a:chOff x="5888050" y="1673929"/>
            <a:chExt cx="2743200" cy="1927687"/>
          </a:xfrm>
        </p:grpSpPr>
        <p:pic>
          <p:nvPicPr>
            <p:cNvPr id="33" name="Afbeelding 32" descr="PurpleRotation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050" y="1673929"/>
              <a:ext cx="2743200" cy="1828800"/>
            </a:xfrm>
            <a:prstGeom prst="rect">
              <a:avLst/>
            </a:prstGeom>
          </p:spPr>
        </p:pic>
        <p:pic>
          <p:nvPicPr>
            <p:cNvPr id="7" name="Afbeelding 6" descr="PurpleSpin.ai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945" y="1772816"/>
              <a:ext cx="1828800" cy="1828800"/>
            </a:xfrm>
            <a:prstGeom prst="rect">
              <a:avLst/>
            </a:prstGeom>
          </p:spPr>
        </p:pic>
      </p:grpSp>
      <p:pic>
        <p:nvPicPr>
          <p:cNvPr id="36" name="Afbeelding 3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  <p:sp>
        <p:nvSpPr>
          <p:cNvPr id="46" name="Afgeronde rechthoek 45"/>
          <p:cNvSpPr/>
          <p:nvPr/>
        </p:nvSpPr>
        <p:spPr bwMode="auto">
          <a:xfrm>
            <a:off x="742543" y="2293858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The NV-center</a:t>
            </a:r>
          </a:p>
        </p:txBody>
      </p:sp>
      <p:sp>
        <p:nvSpPr>
          <p:cNvPr id="47" name="Afgeronde rechthoek 46"/>
          <p:cNvSpPr/>
          <p:nvPr/>
        </p:nvSpPr>
        <p:spPr bwMode="auto">
          <a:xfrm>
            <a:off x="742543" y="3066250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Parity Measurements</a:t>
            </a:r>
          </a:p>
        </p:txBody>
      </p:sp>
      <p:sp>
        <p:nvSpPr>
          <p:cNvPr id="48" name="Afgeronde rechthoek 47"/>
          <p:cNvSpPr/>
          <p:nvPr/>
        </p:nvSpPr>
        <p:spPr bwMode="auto">
          <a:xfrm>
            <a:off x="742543" y="3838642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Quantum Error Correction</a:t>
            </a:r>
          </a:p>
        </p:txBody>
      </p:sp>
      <p:sp>
        <p:nvSpPr>
          <p:cNvPr id="51" name="Afgeronde rechthoek 50"/>
          <p:cNvSpPr/>
          <p:nvPr/>
        </p:nvSpPr>
        <p:spPr bwMode="auto">
          <a:xfrm>
            <a:off x="742543" y="1521466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Short </a:t>
            </a:r>
            <a:r>
              <a:rPr lang="en-US" sz="1600" dirty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I</a:t>
            </a: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ntroduction to Quantum Information </a:t>
            </a:r>
          </a:p>
        </p:txBody>
      </p:sp>
    </p:spTree>
    <p:extLst>
      <p:ext uri="{BB962C8B-B14F-4D97-AF65-F5344CB8AC3E}">
        <p14:creationId xmlns:p14="http://schemas.microsoft.com/office/powerpoint/2010/main" val="28193622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140401_TUD_thema">
  <a:themeElements>
    <a:clrScheme name="TU Delft Color Schme">
      <a:dk1>
        <a:srgbClr val="000000"/>
      </a:dk1>
      <a:lt1>
        <a:srgbClr val="FFFFFF"/>
      </a:lt1>
      <a:dk2>
        <a:srgbClr val="00A6D6"/>
      </a:dk2>
      <a:lt2>
        <a:srgbClr val="A5A5A5"/>
      </a:lt2>
      <a:accent1>
        <a:srgbClr val="77C0D7"/>
      </a:accent1>
      <a:accent2>
        <a:srgbClr val="66BCAA"/>
      </a:accent2>
      <a:accent3>
        <a:srgbClr val="007A85"/>
      </a:accent3>
      <a:accent4>
        <a:srgbClr val="002B60"/>
      </a:accent4>
      <a:accent5>
        <a:srgbClr val="0F1150"/>
      </a:accent5>
      <a:accent6>
        <a:srgbClr val="0093AB"/>
      </a:accent6>
      <a:hlink>
        <a:srgbClr val="0000FF"/>
      </a:hlink>
      <a:folHlink>
        <a:srgbClr val="800080"/>
      </a:folHlink>
    </a:clrScheme>
    <a:fontScheme name="text">
      <a:majorFont>
        <a:latin typeface="Bookman Old Style"/>
        <a:ea typeface=""/>
        <a:cs typeface=""/>
      </a:majorFont>
      <a:minorFont>
        <a:latin typeface="Tahoma"/>
        <a:ea typeface=""/>
        <a:cs typeface="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>
            <a:lumMod val="60000"/>
            <a:lumOff val="40000"/>
          </a:schemeClr>
        </a:solidFill>
        <a:ln w="12700" cmpd="sng">
          <a:solidFill>
            <a:schemeClr val="bg2">
              <a:lumMod val="60000"/>
              <a:lumOff val="40000"/>
            </a:schemeClr>
          </a:solidFill>
          <a:prstDash val="solid"/>
        </a:ln>
      </a:spPr>
      <a:bodyPr rtlCol="0" anchor="t"/>
      <a:lstStyle>
        <a:defPPr algn="l">
          <a:defRPr sz="1800"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auto">
        <a:solidFill>
          <a:schemeClr val="accent1"/>
        </a:solidFill>
        <a:ln w="31750" cap="flat" cmpd="sng" algn="ctr">
          <a:solidFill>
            <a:schemeClr val="accent4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square" rtlCol="0">
        <a:spAutoFit/>
      </a:bodyPr>
      <a:lstStyle>
        <a:defPPr algn="l">
          <a:defRPr sz="1400" dirty="0" smtClean="0"/>
        </a:defPPr>
      </a:lstStyle>
    </a:txDef>
  </a:objectDefaults>
  <a:extraClrSchemeLst>
    <a:extraClrScheme>
      <a:clrScheme name="text 1">
        <a:dk1>
          <a:srgbClr val="000000"/>
        </a:dk1>
        <a:lt1>
          <a:srgbClr val="FFFFFF"/>
        </a:lt1>
        <a:dk2>
          <a:srgbClr val="000000"/>
        </a:dk2>
        <a:lt2>
          <a:srgbClr val="108BD9"/>
        </a:lt2>
        <a:accent1>
          <a:srgbClr val="C1C700"/>
        </a:accent1>
        <a:accent2>
          <a:srgbClr val="003B74"/>
        </a:accent2>
        <a:accent3>
          <a:srgbClr val="FFFFFF"/>
        </a:accent3>
        <a:accent4>
          <a:srgbClr val="000000"/>
        </a:accent4>
        <a:accent5>
          <a:srgbClr val="DDE0AA"/>
        </a:accent5>
        <a:accent6>
          <a:srgbClr val="003568"/>
        </a:accent6>
        <a:hlink>
          <a:srgbClr val="C2006E"/>
        </a:hlink>
        <a:folHlink>
          <a:srgbClr val="7FC6B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140401_TUD_thema">
  <a:themeElements>
    <a:clrScheme name="TU Delft Color Schme">
      <a:dk1>
        <a:srgbClr val="000000"/>
      </a:dk1>
      <a:lt1>
        <a:srgbClr val="FFFFFF"/>
      </a:lt1>
      <a:dk2>
        <a:srgbClr val="00A6D6"/>
      </a:dk2>
      <a:lt2>
        <a:srgbClr val="A5A5A5"/>
      </a:lt2>
      <a:accent1>
        <a:srgbClr val="77C0D7"/>
      </a:accent1>
      <a:accent2>
        <a:srgbClr val="66BCAA"/>
      </a:accent2>
      <a:accent3>
        <a:srgbClr val="007A85"/>
      </a:accent3>
      <a:accent4>
        <a:srgbClr val="002B60"/>
      </a:accent4>
      <a:accent5>
        <a:srgbClr val="0F1150"/>
      </a:accent5>
      <a:accent6>
        <a:srgbClr val="0093AB"/>
      </a:accent6>
      <a:hlink>
        <a:srgbClr val="0000FF"/>
      </a:hlink>
      <a:folHlink>
        <a:srgbClr val="800080"/>
      </a:folHlink>
    </a:clrScheme>
    <a:fontScheme name="text">
      <a:majorFont>
        <a:latin typeface="Bookman Old Style"/>
        <a:ea typeface=""/>
        <a:cs typeface=""/>
      </a:majorFont>
      <a:minorFont>
        <a:latin typeface="Tahoma"/>
        <a:ea typeface=""/>
        <a:cs typeface="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2">
            <a:lumMod val="60000"/>
            <a:lumOff val="40000"/>
          </a:schemeClr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sz="1200" dirty="0" err="1" smtClean="0">
            <a:solidFill>
              <a:srgbClr val="FFFFFF"/>
            </a:solidFill>
            <a:latin typeface="Arial" charset="0"/>
            <a:ea typeface="ＭＳ Ｐゴシック" pitchFamily="1" charset="-128"/>
          </a:defRPr>
        </a:defPPr>
      </a:lstStyle>
    </a:spDef>
    <a:lnDef>
      <a:spPr bwMode="auto">
        <a:solidFill>
          <a:schemeClr val="accent1"/>
        </a:solidFill>
        <a:ln w="31750" cap="flat" cmpd="sng" algn="ctr">
          <a:solidFill>
            <a:schemeClr val="accent4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square" rtlCol="0">
        <a:spAutoFit/>
      </a:bodyPr>
      <a:lstStyle>
        <a:defPPr algn="l">
          <a:defRPr sz="1400" dirty="0" smtClean="0"/>
        </a:defPPr>
      </a:lstStyle>
    </a:txDef>
  </a:objectDefaults>
  <a:extraClrSchemeLst>
    <a:extraClrScheme>
      <a:clrScheme name="text 1">
        <a:dk1>
          <a:srgbClr val="000000"/>
        </a:dk1>
        <a:lt1>
          <a:srgbClr val="FFFFFF"/>
        </a:lt1>
        <a:dk2>
          <a:srgbClr val="000000"/>
        </a:dk2>
        <a:lt2>
          <a:srgbClr val="108BD9"/>
        </a:lt2>
        <a:accent1>
          <a:srgbClr val="C1C700"/>
        </a:accent1>
        <a:accent2>
          <a:srgbClr val="003B74"/>
        </a:accent2>
        <a:accent3>
          <a:srgbClr val="FFFFFF"/>
        </a:accent3>
        <a:accent4>
          <a:srgbClr val="000000"/>
        </a:accent4>
        <a:accent5>
          <a:srgbClr val="DDE0AA"/>
        </a:accent5>
        <a:accent6>
          <a:srgbClr val="003568"/>
        </a:accent6>
        <a:hlink>
          <a:srgbClr val="C2006E"/>
        </a:hlink>
        <a:folHlink>
          <a:srgbClr val="7FC6B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Aangepast ontwer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140401_TUD_thema.thmx</Template>
  <TotalTime>2197</TotalTime>
  <Words>1156</Words>
  <Application>Microsoft Macintosh PowerPoint</Application>
  <PresentationFormat>Diavoorstelling (4:3)</PresentationFormat>
  <Paragraphs>242</Paragraphs>
  <Slides>30</Slides>
  <Notes>11</Notes>
  <HiddenSlides>0</HiddenSlides>
  <MMClips>0</MMClips>
  <ScaleCrop>false</ScaleCrop>
  <HeadingPairs>
    <vt:vector size="4" baseType="variant">
      <vt:variant>
        <vt:lpstr>Thema</vt:lpstr>
      </vt:variant>
      <vt:variant>
        <vt:i4>3</vt:i4>
      </vt:variant>
      <vt:variant>
        <vt:lpstr>Diatitels</vt:lpstr>
      </vt:variant>
      <vt:variant>
        <vt:i4>30</vt:i4>
      </vt:variant>
    </vt:vector>
  </HeadingPairs>
  <TitlesOfParts>
    <vt:vector size="33" baseType="lpstr">
      <vt:lpstr>140401_TUD_thema</vt:lpstr>
      <vt:lpstr>1_140401_TUD_thema</vt:lpstr>
      <vt:lpstr>Aangepast ontwerp</vt:lpstr>
      <vt:lpstr>Parity Measurements on Weakly Coupled Carbon Spins in Diamond</vt:lpstr>
      <vt:lpstr>A Quantum Computer promises an exponential speedup over conventional computers</vt:lpstr>
      <vt:lpstr>PowerPoint-presentatie</vt:lpstr>
      <vt:lpstr>Parity Measurements on Weakly Coupled Carbon Spins in Diamond</vt:lpstr>
      <vt:lpstr>A quantum computer uses qubits, the quantum analogue of classical bits </vt:lpstr>
      <vt:lpstr>Quantum error correction is essential in building a scalable quantum computer </vt:lpstr>
      <vt:lpstr>Two particles are entangled if they cannot be described independent from each other</vt:lpstr>
      <vt:lpstr>By measuring the parity an error can be diagnosed and corrected </vt:lpstr>
      <vt:lpstr>Parity Measurements on Weakly Coupled Carbon Spins in Diamond</vt:lpstr>
      <vt:lpstr>PowerPoint-presentatie</vt:lpstr>
      <vt:lpstr>The NV-center is an impurity in Diamond of which we can contol the electronic spin</vt:lpstr>
      <vt:lpstr>Carbon spins rotate around different axes depending on the electron state</vt:lpstr>
      <vt:lpstr>By repeatedly flipping the electron spin with careful timing we can control the carbon spin</vt:lpstr>
      <vt:lpstr>Using the control over the carbon and electron spin we can initialize carbon spins</vt:lpstr>
      <vt:lpstr>Parity Measurements on Weakly Coupled Carbon Spins in Diamond</vt:lpstr>
      <vt:lpstr>A Parity measurement measures if two qubits point in the same direction </vt:lpstr>
      <vt:lpstr>We use a tomography to characterize a state</vt:lpstr>
      <vt:lpstr>We perform a parity measurement by mapping the parity on the electron state </vt:lpstr>
      <vt:lpstr>Performing a parity measurement can project into an entangled state</vt:lpstr>
      <vt:lpstr>The parity measurement is demonstrated by the creation of entanglement</vt:lpstr>
      <vt:lpstr>Parity Measurements on Weakly Coupled Carbon Spins in Diamond</vt:lpstr>
      <vt:lpstr>Quantum error correction requires deterministic parity measurements and more qubits</vt:lpstr>
      <vt:lpstr>Simulations indicate that it is possible to address 3 or more carbons</vt:lpstr>
      <vt:lpstr>Parity Measurements on Weakly Coupled Carbon Spins in Diamond</vt:lpstr>
      <vt:lpstr>Parity Measurements on Weakly Coupled Carbon Spins in Diamond</vt:lpstr>
      <vt:lpstr>Using a dynamical decoupling spectroscopy we can identify individual spins </vt:lpstr>
      <vt:lpstr>Different NV-centers can be linked together using the optical interface</vt:lpstr>
      <vt:lpstr>Coherence times </vt:lpstr>
      <vt:lpstr>By repeatedly flipping the electron spin with careful timing we can control the carbon spin</vt:lpstr>
      <vt:lpstr>The unique combination of local spin control and an optical interface allows a node based design  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Adriaan Rol</dc:creator>
  <cp:lastModifiedBy>Adriaan Rol</cp:lastModifiedBy>
  <cp:revision>219</cp:revision>
  <dcterms:created xsi:type="dcterms:W3CDTF">2014-09-08T11:23:13Z</dcterms:created>
  <dcterms:modified xsi:type="dcterms:W3CDTF">2014-09-12T07:26:54Z</dcterms:modified>
</cp:coreProperties>
</file>

<file path=docProps/thumbnail.jpeg>
</file>